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38" r:id="rId2"/>
    <p:sldId id="419" r:id="rId3"/>
    <p:sldId id="421" r:id="rId4"/>
    <p:sldId id="442" r:id="rId5"/>
    <p:sldId id="446" r:id="rId6"/>
    <p:sldId id="436" r:id="rId7"/>
    <p:sldId id="289" r:id="rId8"/>
    <p:sldId id="307" r:id="rId9"/>
    <p:sldId id="328" r:id="rId10"/>
    <p:sldId id="338" r:id="rId11"/>
    <p:sldId id="444" r:id="rId12"/>
    <p:sldId id="445" r:id="rId13"/>
  </p:sldIdLst>
  <p:sldSz cx="12192000" cy="6858000"/>
  <p:notesSz cx="6858000" cy="9144000"/>
  <p:embeddedFontLst>
    <p:embeddedFont>
      <p:font typeface="苹方 粗体" panose="020B0600000000000000" pitchFamily="34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方正正黑简体" panose="02000000000000000000" pitchFamily="2" charset="-122"/>
      <p:regular r:id="rId19"/>
    </p:embeddedFont>
    <p:embeddedFont>
      <p:font typeface="Impact" panose="020B0806030902050204" pitchFamily="34" charset="0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9AD"/>
    <a:srgbClr val="0E6254"/>
    <a:srgbClr val="32BB99"/>
    <a:srgbClr val="419586"/>
    <a:srgbClr val="7A8EA9"/>
    <a:srgbClr val="189E79"/>
    <a:srgbClr val="28967B"/>
    <a:srgbClr val="7F7F7F"/>
    <a:srgbClr val="BFBFBF"/>
    <a:srgbClr val="117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7" autoAdjust="0"/>
    <p:restoredTop sz="88383" autoAdjust="0"/>
  </p:normalViewPr>
  <p:slideViewPr>
    <p:cSldViewPr snapToGrid="0">
      <p:cViewPr varScale="1">
        <p:scale>
          <a:sx n="73" d="100"/>
          <a:sy n="73" d="100"/>
        </p:scale>
        <p:origin x="54" y="43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方正正黑简体" panose="02000000000000000000" pitchFamily="2" charset="-122"/>
              </a:rPr>
              <a:t>2017/5/31</a:t>
            </a:fld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方正正黑简体" panose="02000000000000000000" pitchFamily="2" charset="-122"/>
              </a:rPr>
              <a:t>‹#›</a:t>
            </a:fld>
            <a:endParaRPr lang="zh-CN" altLang="en-US" dirty="0">
              <a:ea typeface="方正正黑简体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</a:lstStyle>
          <a:p>
            <a:pPr>
              <a:defRPr/>
            </a:pPr>
            <a:fld id="{0BD5C207-A689-4248-9C74-D5F1806C7B35}" type="datetimeFigureOut">
              <a:rPr lang="zh-CN" altLang="en-US" smtClean="0"/>
              <a:pPr>
                <a:defRPr/>
              </a:pPr>
              <a:t>2017/5/31</a:t>
            </a:fld>
            <a:endParaRPr lang="zh-CN" altLang="en-US" dirty="0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dirty="0" smtClean="0"/>
              <a:t>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</a:lstStyle>
          <a:p>
            <a:pPr>
              <a:defRPr/>
            </a:pPr>
            <a:fld id="{80214F20-028F-49E4-9378-3BF40B573CB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14F20-028F-49E4-9378-3BF40B573C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14F20-028F-49E4-9378-3BF40B573C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1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可以提到本身传统网站做支教的数量就很少，大部分还是很老的网站，新型的网站几乎不存在。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cs typeface="+mn-cs"/>
              </a:rPr>
              <a:t>不仅仅是制作一个支教网站，我们想探寻如何将支教公益连续不断地做下去，传统支教往往存在不连续、志愿者不专业、缺乏资金支持等，针对这种方面，我们提供：①学校为主体发布，学生组成团队报名的形式，增强自由度与连续性 ②提供新手指导</a:t>
            </a:r>
            <a:endParaRPr lang="zh-CN" altLang="en-US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6</a:t>
            </a:fld>
            <a:endParaRPr lang="zh-CN" altLang="en-US" sz="1200" dirty="0">
              <a:solidFill>
                <a:srgbClr val="000000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50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这里可以提到之前调研过程中我们收到的负面反馈，比如学校实际不需要对专门文化课而是对扩展学科的需求，因此平台可以为学校提供更多的选择自由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734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1A327B1-A171-43C4-B6C9-AD71BFB758B2}" type="slidenum">
              <a:rPr lang="zh-CN" altLang="en-US" sz="1200">
                <a:latin typeface="方正正黑简体" panose="02000000000000000000" pitchFamily="2" charset="-122"/>
                <a:ea typeface="方正正黑简体" panose="02000000000000000000" pitchFamily="2" charset="-122"/>
              </a:rPr>
              <a:t>7</a:t>
            </a:fld>
            <a:endParaRPr lang="zh-CN" altLang="en-US" sz="1200" dirty="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操作流程展示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018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FC7EDB2-B42A-4994-B6E4-4F46ED8B7EBD}" type="slidenum">
              <a:rPr lang="zh-CN" altLang="en-US" sz="1200">
                <a:latin typeface="方正正黑简体" panose="02000000000000000000" pitchFamily="2" charset="-122"/>
                <a:ea typeface="方正正黑简体" panose="02000000000000000000" pitchFamily="2" charset="-122"/>
              </a:rPr>
              <a:t>8</a:t>
            </a:fld>
            <a:endParaRPr lang="zh-CN" altLang="en-US" sz="1200" dirty="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837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67A204CC-CC8D-4654-BCC6-983EB62C7724}" type="slidenum">
              <a:rPr lang="zh-CN" altLang="en-US" sz="1200">
                <a:latin typeface="方正正黑简体" panose="02000000000000000000" pitchFamily="2" charset="-122"/>
                <a:ea typeface="方正正黑简体" panose="02000000000000000000" pitchFamily="2" charset="-122"/>
              </a:rPr>
              <a:t>9</a:t>
            </a:fld>
            <a:endParaRPr lang="zh-CN" altLang="en-US" sz="1200" dirty="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632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F9BF9C13-29B8-48D2-B4C2-6ED4DAB098EF}" type="slidenum">
              <a:rPr lang="zh-CN" altLang="en-US" sz="1200">
                <a:solidFill>
                  <a:srgbClr val="000000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10</a:t>
            </a:fld>
            <a:endParaRPr lang="zh-CN" altLang="en-US" sz="1200" dirty="0">
              <a:solidFill>
                <a:srgbClr val="000000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apidesign.cn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71" y="2783399"/>
            <a:ext cx="5774258" cy="12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稻壳儿小白白(http://dwz.cn/Wu2UP)"/>
          <p:cNvSpPr/>
          <p:nvPr/>
        </p:nvSpPr>
        <p:spPr bwMode="auto">
          <a:xfrm rot="900000">
            <a:off x="5747954" y="3359425"/>
            <a:ext cx="1006475" cy="1998662"/>
          </a:xfrm>
          <a:custGeom>
            <a:avLst/>
            <a:gdLst>
              <a:gd name="T0" fmla="*/ 2147483647 w 252"/>
              <a:gd name="T1" fmla="*/ 2147483647 h 499"/>
              <a:gd name="T2" fmla="*/ 2147483647 w 252"/>
              <a:gd name="T3" fmla="*/ 2147483647 h 499"/>
              <a:gd name="T4" fmla="*/ 2147483647 w 252"/>
              <a:gd name="T5" fmla="*/ 914433926 h 499"/>
              <a:gd name="T6" fmla="*/ 2147483647 w 252"/>
              <a:gd name="T7" fmla="*/ 1459884407 h 499"/>
              <a:gd name="T8" fmla="*/ 2147483647 w 252"/>
              <a:gd name="T9" fmla="*/ 673793419 h 499"/>
              <a:gd name="T10" fmla="*/ 2147483647 w 252"/>
              <a:gd name="T11" fmla="*/ 32086736 h 499"/>
              <a:gd name="T12" fmla="*/ 1738725502 w 252"/>
              <a:gd name="T13" fmla="*/ 898392561 h 499"/>
              <a:gd name="T14" fmla="*/ 2057758107 w 252"/>
              <a:gd name="T15" fmla="*/ 1732611650 h 499"/>
              <a:gd name="T16" fmla="*/ 0 w 252"/>
              <a:gd name="T17" fmla="*/ 2147483647 h 499"/>
              <a:gd name="T18" fmla="*/ 0 w 252"/>
              <a:gd name="T19" fmla="*/ 2147483647 h 499"/>
              <a:gd name="T20" fmla="*/ 2147483647 w 252"/>
              <a:gd name="T21" fmla="*/ 2147483647 h 499"/>
              <a:gd name="T22" fmla="*/ 2147483647 w 252"/>
              <a:gd name="T23" fmla="*/ 2147483647 h 499"/>
              <a:gd name="T24" fmla="*/ 2147483647 w 252"/>
              <a:gd name="T25" fmla="*/ 2147483647 h 49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52" h="499">
                <a:moveTo>
                  <a:pt x="187" y="221"/>
                </a:moveTo>
                <a:cubicBezTo>
                  <a:pt x="206" y="174"/>
                  <a:pt x="240" y="179"/>
                  <a:pt x="252" y="182"/>
                </a:cubicBezTo>
                <a:cubicBezTo>
                  <a:pt x="252" y="57"/>
                  <a:pt x="252" y="57"/>
                  <a:pt x="252" y="57"/>
                </a:cubicBezTo>
                <a:cubicBezTo>
                  <a:pt x="170" y="91"/>
                  <a:pt x="170" y="91"/>
                  <a:pt x="170" y="91"/>
                </a:cubicBezTo>
                <a:cubicBezTo>
                  <a:pt x="173" y="81"/>
                  <a:pt x="180" y="56"/>
                  <a:pt x="179" y="42"/>
                </a:cubicBezTo>
                <a:cubicBezTo>
                  <a:pt x="179" y="23"/>
                  <a:pt x="179" y="0"/>
                  <a:pt x="145" y="2"/>
                </a:cubicBezTo>
                <a:cubicBezTo>
                  <a:pt x="114" y="4"/>
                  <a:pt x="108" y="40"/>
                  <a:pt x="109" y="56"/>
                </a:cubicBezTo>
                <a:cubicBezTo>
                  <a:pt x="110" y="74"/>
                  <a:pt x="123" y="98"/>
                  <a:pt x="129" y="108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499"/>
                  <a:pt x="0" y="499"/>
                  <a:pt x="0" y="499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239"/>
                  <a:pt x="252" y="239"/>
                  <a:pt x="252" y="239"/>
                </a:cubicBezTo>
                <a:cubicBezTo>
                  <a:pt x="227" y="290"/>
                  <a:pt x="167" y="272"/>
                  <a:pt x="187" y="221"/>
                </a:cubicBezTo>
                <a:close/>
              </a:path>
            </a:pathLst>
          </a:custGeom>
          <a:solidFill>
            <a:srgbClr val="289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27" name="稻壳儿小白白(http://dwz.cn/Wu2UP)"/>
          <p:cNvSpPr/>
          <p:nvPr/>
        </p:nvSpPr>
        <p:spPr bwMode="auto">
          <a:xfrm rot="900000">
            <a:off x="4643054" y="1765575"/>
            <a:ext cx="763588" cy="234950"/>
          </a:xfrm>
          <a:custGeom>
            <a:avLst/>
            <a:gdLst>
              <a:gd name="T0" fmla="*/ 1526352444 w 382"/>
              <a:gd name="T1" fmla="*/ 471807714 h 117"/>
              <a:gd name="T2" fmla="*/ 0 w 382"/>
              <a:gd name="T3" fmla="*/ 0 h 117"/>
              <a:gd name="T4" fmla="*/ 1510369068 w 382"/>
              <a:gd name="T5" fmla="*/ 471807714 h 117"/>
              <a:gd name="T6" fmla="*/ 1526352444 w 382"/>
              <a:gd name="T7" fmla="*/ 471807714 h 1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2" h="117">
                <a:moveTo>
                  <a:pt x="382" y="117"/>
                </a:moveTo>
                <a:lnTo>
                  <a:pt x="0" y="0"/>
                </a:lnTo>
                <a:lnTo>
                  <a:pt x="378" y="117"/>
                </a:lnTo>
                <a:lnTo>
                  <a:pt x="382" y="117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28" name="稻壳儿小白白(http://dwz.cn/Wu2UP)"/>
          <p:cNvSpPr/>
          <p:nvPr/>
        </p:nvSpPr>
        <p:spPr bwMode="auto">
          <a:xfrm rot="900000">
            <a:off x="5309804" y="2211662"/>
            <a:ext cx="939800" cy="295275"/>
          </a:xfrm>
          <a:custGeom>
            <a:avLst/>
            <a:gdLst>
              <a:gd name="T0" fmla="*/ 0 w 470"/>
              <a:gd name="T1" fmla="*/ 0 h 148"/>
              <a:gd name="T2" fmla="*/ 0 w 470"/>
              <a:gd name="T3" fmla="*/ 7960454 h 148"/>
              <a:gd name="T4" fmla="*/ 1879200085 w 470"/>
              <a:gd name="T5" fmla="*/ 589103552 h 148"/>
              <a:gd name="T6" fmla="*/ 0 w 470"/>
              <a:gd name="T7" fmla="*/ 0 h 1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0" h="148">
                <a:moveTo>
                  <a:pt x="0" y="0"/>
                </a:moveTo>
                <a:lnTo>
                  <a:pt x="0" y="2"/>
                </a:lnTo>
                <a:lnTo>
                  <a:pt x="470" y="148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29" name="稻壳儿小白白(http://dwz.cn/Wu2UP)"/>
          <p:cNvSpPr/>
          <p:nvPr/>
        </p:nvSpPr>
        <p:spPr bwMode="auto">
          <a:xfrm rot="900000">
            <a:off x="6344854" y="2175150"/>
            <a:ext cx="1746250" cy="404812"/>
          </a:xfrm>
          <a:custGeom>
            <a:avLst/>
            <a:gdLst>
              <a:gd name="T0" fmla="*/ 2147483647 w 437"/>
              <a:gd name="T1" fmla="*/ 530123358 h 101"/>
              <a:gd name="T2" fmla="*/ 1772443750 w 437"/>
              <a:gd name="T3" fmla="*/ 321288463 h 101"/>
              <a:gd name="T4" fmla="*/ 0 w 437"/>
              <a:gd name="T5" fmla="*/ 738962262 h 101"/>
              <a:gd name="T6" fmla="*/ 1277439817 w 437"/>
              <a:gd name="T7" fmla="*/ 1028122279 h 101"/>
              <a:gd name="T8" fmla="*/ 910175870 w 437"/>
              <a:gd name="T9" fmla="*/ 1349406734 h 101"/>
              <a:gd name="T10" fmla="*/ 1900187732 w 437"/>
              <a:gd name="T11" fmla="*/ 1172700284 h 101"/>
              <a:gd name="T12" fmla="*/ 2147483647 w 437"/>
              <a:gd name="T13" fmla="*/ 1622502528 h 101"/>
              <a:gd name="T14" fmla="*/ 2147483647 w 437"/>
              <a:gd name="T15" fmla="*/ 1622502528 h 101"/>
              <a:gd name="T16" fmla="*/ 2147483647 w 437"/>
              <a:gd name="T17" fmla="*/ 674705371 h 101"/>
              <a:gd name="T18" fmla="*/ 2147483647 w 437"/>
              <a:gd name="T19" fmla="*/ 0 h 101"/>
              <a:gd name="T20" fmla="*/ 2147483647 w 437"/>
              <a:gd name="T21" fmla="*/ 176706450 h 101"/>
              <a:gd name="T22" fmla="*/ 2147483647 w 437"/>
              <a:gd name="T23" fmla="*/ 530123358 h 10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37" h="101">
                <a:moveTo>
                  <a:pt x="188" y="33"/>
                </a:moveTo>
                <a:cubicBezTo>
                  <a:pt x="164" y="45"/>
                  <a:pt x="122" y="35"/>
                  <a:pt x="111" y="20"/>
                </a:cubicBezTo>
                <a:cubicBezTo>
                  <a:pt x="0" y="46"/>
                  <a:pt x="0" y="46"/>
                  <a:pt x="0" y="46"/>
                </a:cubicBezTo>
                <a:cubicBezTo>
                  <a:pt x="80" y="64"/>
                  <a:pt x="80" y="64"/>
                  <a:pt x="80" y="64"/>
                </a:cubicBezTo>
                <a:cubicBezTo>
                  <a:pt x="59" y="68"/>
                  <a:pt x="29" y="76"/>
                  <a:pt x="57" y="84"/>
                </a:cubicBezTo>
                <a:cubicBezTo>
                  <a:pt x="86" y="92"/>
                  <a:pt x="107" y="82"/>
                  <a:pt x="119" y="73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437" y="42"/>
                  <a:pt x="437" y="42"/>
                  <a:pt x="437" y="42"/>
                </a:cubicBezTo>
                <a:cubicBezTo>
                  <a:pt x="202" y="0"/>
                  <a:pt x="202" y="0"/>
                  <a:pt x="202" y="0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76" y="15"/>
                  <a:pt x="208" y="23"/>
                  <a:pt x="188" y="33"/>
                </a:cubicBezTo>
                <a:close/>
              </a:path>
            </a:pathLst>
          </a:custGeom>
          <a:solidFill>
            <a:srgbClr val="5AC8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0" name="稻壳儿小白白(http://dwz.cn/Wu2UP)"/>
          <p:cNvSpPr/>
          <p:nvPr/>
        </p:nvSpPr>
        <p:spPr bwMode="auto">
          <a:xfrm rot="900000">
            <a:off x="4649404" y="1721125"/>
            <a:ext cx="1754188" cy="409575"/>
          </a:xfrm>
          <a:custGeom>
            <a:avLst/>
            <a:gdLst>
              <a:gd name="T0" fmla="*/ 2147483647 w 439"/>
              <a:gd name="T1" fmla="*/ 370846070 h 102"/>
              <a:gd name="T2" fmla="*/ 2147483647 w 439"/>
              <a:gd name="T3" fmla="*/ 145114029 h 102"/>
              <a:gd name="T4" fmla="*/ 2147483647 w 439"/>
              <a:gd name="T5" fmla="*/ 241858053 h 102"/>
              <a:gd name="T6" fmla="*/ 2147483647 w 439"/>
              <a:gd name="T7" fmla="*/ 48370004 h 102"/>
              <a:gd name="T8" fmla="*/ 0 w 439"/>
              <a:gd name="T9" fmla="*/ 709444132 h 102"/>
              <a:gd name="T10" fmla="*/ 2147483647 w 439"/>
              <a:gd name="T11" fmla="*/ 1644624320 h 102"/>
              <a:gd name="T12" fmla="*/ 2147483647 w 439"/>
              <a:gd name="T13" fmla="*/ 1209282234 h 102"/>
              <a:gd name="T14" fmla="*/ 2147483647 w 439"/>
              <a:gd name="T15" fmla="*/ 806188156 h 102"/>
              <a:gd name="T16" fmla="*/ 2147483647 w 439"/>
              <a:gd name="T17" fmla="*/ 1080294217 h 102"/>
              <a:gd name="T18" fmla="*/ 2147483647 w 439"/>
              <a:gd name="T19" fmla="*/ 741692140 h 102"/>
              <a:gd name="T20" fmla="*/ 2147483647 w 439"/>
              <a:gd name="T21" fmla="*/ 370846070 h 1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39" h="102">
                <a:moveTo>
                  <a:pt x="340" y="23"/>
                </a:moveTo>
                <a:cubicBezTo>
                  <a:pt x="354" y="20"/>
                  <a:pt x="373" y="14"/>
                  <a:pt x="365" y="9"/>
                </a:cubicBezTo>
                <a:cubicBezTo>
                  <a:pt x="349" y="0"/>
                  <a:pt x="319" y="11"/>
                  <a:pt x="308" y="15"/>
                </a:cubicBezTo>
                <a:cubicBezTo>
                  <a:pt x="255" y="3"/>
                  <a:pt x="255" y="3"/>
                  <a:pt x="255" y="3"/>
                </a:cubicBezTo>
                <a:cubicBezTo>
                  <a:pt x="0" y="44"/>
                  <a:pt x="0" y="44"/>
                  <a:pt x="0" y="44"/>
                </a:cubicBezTo>
                <a:cubicBezTo>
                  <a:pt x="191" y="102"/>
                  <a:pt x="191" y="102"/>
                  <a:pt x="191" y="102"/>
                </a:cubicBezTo>
                <a:cubicBezTo>
                  <a:pt x="308" y="75"/>
                  <a:pt x="308" y="75"/>
                  <a:pt x="308" y="75"/>
                </a:cubicBezTo>
                <a:cubicBezTo>
                  <a:pt x="284" y="72"/>
                  <a:pt x="241" y="63"/>
                  <a:pt x="273" y="50"/>
                </a:cubicBezTo>
                <a:cubicBezTo>
                  <a:pt x="309" y="37"/>
                  <a:pt x="333" y="57"/>
                  <a:pt x="343" y="67"/>
                </a:cubicBezTo>
                <a:cubicBezTo>
                  <a:pt x="439" y="46"/>
                  <a:pt x="439" y="46"/>
                  <a:pt x="439" y="46"/>
                </a:cubicBezTo>
                <a:lnTo>
                  <a:pt x="340" y="23"/>
                </a:lnTo>
                <a:close/>
              </a:path>
            </a:pathLst>
          </a:custGeom>
          <a:solidFill>
            <a:srgbClr val="5AC8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1" name="稻壳儿小白白(http://dwz.cn/Wu2UP)"/>
          <p:cNvSpPr/>
          <p:nvPr/>
        </p:nvSpPr>
        <p:spPr bwMode="auto">
          <a:xfrm rot="900000">
            <a:off x="5682867" y="1838600"/>
            <a:ext cx="1566862" cy="311150"/>
          </a:xfrm>
          <a:custGeom>
            <a:avLst/>
            <a:gdLst>
              <a:gd name="T0" fmla="*/ 1757447579 w 392"/>
              <a:gd name="T1" fmla="*/ 652429692 h 78"/>
              <a:gd name="T2" fmla="*/ 1358025676 w 392"/>
              <a:gd name="T3" fmla="*/ 875213092 h 78"/>
              <a:gd name="T4" fmla="*/ 2147483647 w 392"/>
              <a:gd name="T5" fmla="*/ 1241209263 h 78"/>
              <a:gd name="T6" fmla="*/ 2147483647 w 392"/>
              <a:gd name="T7" fmla="*/ 827471512 h 78"/>
              <a:gd name="T8" fmla="*/ 2147483647 w 392"/>
              <a:gd name="T9" fmla="*/ 1034342382 h 78"/>
              <a:gd name="T10" fmla="*/ 2147483647 w 392"/>
              <a:gd name="T11" fmla="*/ 684254752 h 78"/>
              <a:gd name="T12" fmla="*/ 2147483647 w 392"/>
              <a:gd name="T13" fmla="*/ 509212931 h 78"/>
              <a:gd name="T14" fmla="*/ 2147483647 w 392"/>
              <a:gd name="T15" fmla="*/ 0 h 78"/>
              <a:gd name="T16" fmla="*/ 0 w 392"/>
              <a:gd name="T17" fmla="*/ 556954511 h 78"/>
              <a:gd name="T18" fmla="*/ 846768998 w 392"/>
              <a:gd name="T19" fmla="*/ 747908862 h 78"/>
              <a:gd name="T20" fmla="*/ 1757447579 w 392"/>
              <a:gd name="T21" fmla="*/ 652429692 h 7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92" h="78">
                <a:moveTo>
                  <a:pt x="110" y="41"/>
                </a:moveTo>
                <a:cubicBezTo>
                  <a:pt x="118" y="46"/>
                  <a:pt x="99" y="52"/>
                  <a:pt x="85" y="55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306" y="67"/>
                  <a:pt x="348" y="77"/>
                  <a:pt x="372" y="65"/>
                </a:cubicBezTo>
                <a:cubicBezTo>
                  <a:pt x="392" y="55"/>
                  <a:pt x="360" y="47"/>
                  <a:pt x="338" y="43"/>
                </a:cubicBezTo>
                <a:cubicBezTo>
                  <a:pt x="386" y="32"/>
                  <a:pt x="386" y="32"/>
                  <a:pt x="386" y="32"/>
                </a:cubicBezTo>
                <a:cubicBezTo>
                  <a:pt x="212" y="0"/>
                  <a:pt x="212" y="0"/>
                  <a:pt x="212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53" y="47"/>
                  <a:pt x="53" y="47"/>
                  <a:pt x="53" y="47"/>
                </a:cubicBezTo>
                <a:cubicBezTo>
                  <a:pt x="64" y="43"/>
                  <a:pt x="94" y="32"/>
                  <a:pt x="110" y="41"/>
                </a:cubicBezTo>
                <a:close/>
              </a:path>
            </a:pathLst>
          </a:custGeom>
          <a:solidFill>
            <a:srgbClr val="4094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2" name="稻壳儿小白白(http://dwz.cn/Wu2UP)"/>
          <p:cNvSpPr/>
          <p:nvPr/>
        </p:nvSpPr>
        <p:spPr bwMode="auto">
          <a:xfrm rot="900000">
            <a:off x="5325679" y="2084662"/>
            <a:ext cx="1946275" cy="557213"/>
          </a:xfrm>
          <a:custGeom>
            <a:avLst/>
            <a:gdLst>
              <a:gd name="T0" fmla="*/ 2147483647 w 487"/>
              <a:gd name="T1" fmla="*/ 2147483647 h 139"/>
              <a:gd name="T2" fmla="*/ 2147483647 w 487"/>
              <a:gd name="T3" fmla="*/ 1028474893 h 139"/>
              <a:gd name="T4" fmla="*/ 2147483647 w 487"/>
              <a:gd name="T5" fmla="*/ 578515373 h 139"/>
              <a:gd name="T6" fmla="*/ 2147483647 w 487"/>
              <a:gd name="T7" fmla="*/ 755284182 h 139"/>
              <a:gd name="T8" fmla="*/ 2147483647 w 487"/>
              <a:gd name="T9" fmla="*/ 433888534 h 139"/>
              <a:gd name="T10" fmla="*/ 2147483647 w 487"/>
              <a:gd name="T11" fmla="*/ 144630848 h 139"/>
              <a:gd name="T12" fmla="*/ 2147483647 w 487"/>
              <a:gd name="T13" fmla="*/ 482097481 h 139"/>
              <a:gd name="T14" fmla="*/ 1309679220 w 487"/>
              <a:gd name="T15" fmla="*/ 208906770 h 139"/>
              <a:gd name="T16" fmla="*/ 1868687766 w 487"/>
              <a:gd name="T17" fmla="*/ 610657343 h 139"/>
              <a:gd name="T18" fmla="*/ 0 w 487"/>
              <a:gd name="T19" fmla="*/ 1044541869 h 139"/>
              <a:gd name="T20" fmla="*/ 2147483647 w 487"/>
              <a:gd name="T21" fmla="*/ 2147483647 h 1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7" h="139">
                <a:moveTo>
                  <a:pt x="235" y="139"/>
                </a:moveTo>
                <a:cubicBezTo>
                  <a:pt x="487" y="64"/>
                  <a:pt x="487" y="64"/>
                  <a:pt x="487" y="64"/>
                </a:cubicBezTo>
                <a:cubicBezTo>
                  <a:pt x="367" y="36"/>
                  <a:pt x="367" y="36"/>
                  <a:pt x="367" y="36"/>
                </a:cubicBezTo>
                <a:cubicBezTo>
                  <a:pt x="355" y="45"/>
                  <a:pt x="334" y="55"/>
                  <a:pt x="305" y="47"/>
                </a:cubicBezTo>
                <a:cubicBezTo>
                  <a:pt x="277" y="39"/>
                  <a:pt x="307" y="31"/>
                  <a:pt x="328" y="27"/>
                </a:cubicBezTo>
                <a:cubicBezTo>
                  <a:pt x="248" y="9"/>
                  <a:pt x="248" y="9"/>
                  <a:pt x="248" y="9"/>
                </a:cubicBezTo>
                <a:cubicBezTo>
                  <a:pt x="152" y="30"/>
                  <a:pt x="152" y="30"/>
                  <a:pt x="152" y="30"/>
                </a:cubicBezTo>
                <a:cubicBezTo>
                  <a:pt x="142" y="20"/>
                  <a:pt x="118" y="0"/>
                  <a:pt x="82" y="13"/>
                </a:cubicBezTo>
                <a:cubicBezTo>
                  <a:pt x="50" y="26"/>
                  <a:pt x="93" y="35"/>
                  <a:pt x="117" y="38"/>
                </a:cubicBezTo>
                <a:cubicBezTo>
                  <a:pt x="0" y="65"/>
                  <a:pt x="0" y="65"/>
                  <a:pt x="0" y="65"/>
                </a:cubicBezTo>
                <a:lnTo>
                  <a:pt x="235" y="139"/>
                </a:lnTo>
                <a:close/>
              </a:path>
            </a:pathLst>
          </a:custGeom>
          <a:solidFill>
            <a:srgbClr val="4094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3" name="稻壳儿小白白(http://dwz.cn/Wu2UP)"/>
          <p:cNvSpPr/>
          <p:nvPr/>
        </p:nvSpPr>
        <p:spPr bwMode="auto">
          <a:xfrm rot="900000">
            <a:off x="4643054" y="1763987"/>
            <a:ext cx="755650" cy="234950"/>
          </a:xfrm>
          <a:custGeom>
            <a:avLst/>
            <a:gdLst>
              <a:gd name="T0" fmla="*/ 1510600324 w 378"/>
              <a:gd name="T1" fmla="*/ 471807714 h 117"/>
              <a:gd name="T2" fmla="*/ 0 w 378"/>
              <a:gd name="T3" fmla="*/ 0 h 117"/>
              <a:gd name="T4" fmla="*/ 1510600324 w 378"/>
              <a:gd name="T5" fmla="*/ 471807714 h 117"/>
              <a:gd name="T6" fmla="*/ 1510600324 w 378"/>
              <a:gd name="T7" fmla="*/ 471807714 h 1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8" h="117">
                <a:moveTo>
                  <a:pt x="378" y="117"/>
                </a:moveTo>
                <a:lnTo>
                  <a:pt x="0" y="0"/>
                </a:lnTo>
                <a:lnTo>
                  <a:pt x="378" y="117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4" name="稻壳儿小白白(http://dwz.cn/Wu2UP)"/>
          <p:cNvSpPr/>
          <p:nvPr/>
        </p:nvSpPr>
        <p:spPr bwMode="auto">
          <a:xfrm rot="900000">
            <a:off x="4485892" y="1781450"/>
            <a:ext cx="1047750" cy="1417637"/>
          </a:xfrm>
          <a:custGeom>
            <a:avLst/>
            <a:gdLst>
              <a:gd name="T0" fmla="*/ 1311375097 w 262"/>
              <a:gd name="T1" fmla="*/ 2147483647 h 354"/>
              <a:gd name="T2" fmla="*/ 1631222780 w 262"/>
              <a:gd name="T3" fmla="*/ 2147483647 h 354"/>
              <a:gd name="T4" fmla="*/ 2147483647 w 262"/>
              <a:gd name="T5" fmla="*/ 2147483647 h 354"/>
              <a:gd name="T6" fmla="*/ 2147483647 w 262"/>
              <a:gd name="T7" fmla="*/ 2147483647 h 354"/>
              <a:gd name="T8" fmla="*/ 2147483647 w 262"/>
              <a:gd name="T9" fmla="*/ 2147483647 h 354"/>
              <a:gd name="T10" fmla="*/ 2147483647 w 262"/>
              <a:gd name="T11" fmla="*/ 2147483647 h 354"/>
              <a:gd name="T12" fmla="*/ 2147483647 w 262"/>
              <a:gd name="T13" fmla="*/ 946184596 h 354"/>
              <a:gd name="T14" fmla="*/ 0 w 262"/>
              <a:gd name="T15" fmla="*/ 0 h 354"/>
              <a:gd name="T16" fmla="*/ 0 w 262"/>
              <a:gd name="T17" fmla="*/ 2147483647 h 354"/>
              <a:gd name="T18" fmla="*/ 1055496152 w 262"/>
              <a:gd name="T19" fmla="*/ 2147483647 h 354"/>
              <a:gd name="T20" fmla="*/ 1311375097 w 262"/>
              <a:gd name="T21" fmla="*/ 2147483647 h 3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2" h="354">
                <a:moveTo>
                  <a:pt x="82" y="218"/>
                </a:moveTo>
                <a:cubicBezTo>
                  <a:pt x="120" y="210"/>
                  <a:pt x="118" y="288"/>
                  <a:pt x="102" y="314"/>
                </a:cubicBezTo>
                <a:cubicBezTo>
                  <a:pt x="191" y="354"/>
                  <a:pt x="191" y="354"/>
                  <a:pt x="191" y="354"/>
                </a:cubicBezTo>
                <a:cubicBezTo>
                  <a:pt x="191" y="233"/>
                  <a:pt x="191" y="233"/>
                  <a:pt x="191" y="233"/>
                </a:cubicBezTo>
                <a:cubicBezTo>
                  <a:pt x="218" y="251"/>
                  <a:pt x="262" y="270"/>
                  <a:pt x="262" y="223"/>
                </a:cubicBezTo>
                <a:cubicBezTo>
                  <a:pt x="262" y="166"/>
                  <a:pt x="214" y="172"/>
                  <a:pt x="191" y="178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0" y="0"/>
                  <a:pt x="0" y="0"/>
                  <a:pt x="0" y="0"/>
                </a:cubicBezTo>
                <a:cubicBezTo>
                  <a:pt x="0" y="268"/>
                  <a:pt x="0" y="268"/>
                  <a:pt x="0" y="268"/>
                </a:cubicBezTo>
                <a:cubicBezTo>
                  <a:pt x="66" y="298"/>
                  <a:pt x="66" y="298"/>
                  <a:pt x="66" y="298"/>
                </a:cubicBezTo>
                <a:cubicBezTo>
                  <a:pt x="60" y="277"/>
                  <a:pt x="47" y="226"/>
                  <a:pt x="82" y="218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5" name="稻壳儿小白白(http://dwz.cn/Wu2UP)"/>
          <p:cNvSpPr/>
          <p:nvPr/>
        </p:nvSpPr>
        <p:spPr bwMode="auto">
          <a:xfrm rot="900000">
            <a:off x="5106604" y="2187850"/>
            <a:ext cx="939800" cy="1849437"/>
          </a:xfrm>
          <a:custGeom>
            <a:avLst/>
            <a:gdLst>
              <a:gd name="T0" fmla="*/ 0 w 235"/>
              <a:gd name="T1" fmla="*/ 0 h 462"/>
              <a:gd name="T2" fmla="*/ 0 w 235"/>
              <a:gd name="T3" fmla="*/ 1906961696 h 462"/>
              <a:gd name="T4" fmla="*/ 1135518349 w 235"/>
              <a:gd name="T5" fmla="*/ 2147483647 h 462"/>
              <a:gd name="T6" fmla="*/ 0 w 235"/>
              <a:gd name="T7" fmla="*/ 2147483647 h 462"/>
              <a:gd name="T8" fmla="*/ 0 w 235"/>
              <a:gd name="T9" fmla="*/ 2147483647 h 462"/>
              <a:gd name="T10" fmla="*/ 1567334454 w 235"/>
              <a:gd name="T11" fmla="*/ 2147483647 h 462"/>
              <a:gd name="T12" fmla="*/ 1871201787 w 235"/>
              <a:gd name="T13" fmla="*/ 2147483647 h 462"/>
              <a:gd name="T14" fmla="*/ 2147483647 w 235"/>
              <a:gd name="T15" fmla="*/ 2147483647 h 462"/>
              <a:gd name="T16" fmla="*/ 2147483647 w 235"/>
              <a:gd name="T17" fmla="*/ 2147483647 h 462"/>
              <a:gd name="T18" fmla="*/ 2147483647 w 235"/>
              <a:gd name="T19" fmla="*/ 1169816940 h 462"/>
              <a:gd name="T20" fmla="*/ 0 w 235"/>
              <a:gd name="T21" fmla="*/ 0 h 4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35" h="462">
                <a:moveTo>
                  <a:pt x="0" y="0"/>
                </a:moveTo>
                <a:cubicBezTo>
                  <a:pt x="0" y="119"/>
                  <a:pt x="0" y="119"/>
                  <a:pt x="0" y="119"/>
                </a:cubicBezTo>
                <a:cubicBezTo>
                  <a:pt x="23" y="113"/>
                  <a:pt x="71" y="107"/>
                  <a:pt x="71" y="164"/>
                </a:cubicBezTo>
                <a:cubicBezTo>
                  <a:pt x="71" y="211"/>
                  <a:pt x="27" y="192"/>
                  <a:pt x="0" y="174"/>
                </a:cubicBezTo>
                <a:cubicBezTo>
                  <a:pt x="0" y="295"/>
                  <a:pt x="0" y="295"/>
                  <a:pt x="0" y="295"/>
                </a:cubicBezTo>
                <a:cubicBezTo>
                  <a:pt x="98" y="339"/>
                  <a:pt x="98" y="339"/>
                  <a:pt x="98" y="339"/>
                </a:cubicBezTo>
                <a:cubicBezTo>
                  <a:pt x="87" y="365"/>
                  <a:pt x="65" y="430"/>
                  <a:pt x="117" y="447"/>
                </a:cubicBezTo>
                <a:cubicBezTo>
                  <a:pt x="161" y="462"/>
                  <a:pt x="151" y="400"/>
                  <a:pt x="140" y="358"/>
                </a:cubicBezTo>
                <a:cubicBezTo>
                  <a:pt x="235" y="401"/>
                  <a:pt x="235" y="401"/>
                  <a:pt x="235" y="401"/>
                </a:cubicBezTo>
                <a:cubicBezTo>
                  <a:pt x="235" y="73"/>
                  <a:pt x="235" y="73"/>
                  <a:pt x="235" y="73"/>
                </a:cubicBez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6" name="稻壳儿小白白(http://dwz.cn/Wu2UP)"/>
          <p:cNvSpPr/>
          <p:nvPr/>
        </p:nvSpPr>
        <p:spPr bwMode="auto">
          <a:xfrm rot="900000">
            <a:off x="6041642" y="2479950"/>
            <a:ext cx="1350962" cy="1612900"/>
          </a:xfrm>
          <a:custGeom>
            <a:avLst/>
            <a:gdLst>
              <a:gd name="T0" fmla="*/ 0 w 338"/>
              <a:gd name="T1" fmla="*/ 1201338348 h 403"/>
              <a:gd name="T2" fmla="*/ 0 w 338"/>
              <a:gd name="T3" fmla="*/ 2147483647 h 403"/>
              <a:gd name="T4" fmla="*/ 2060832577 w 338"/>
              <a:gd name="T5" fmla="*/ 2147483647 h 403"/>
              <a:gd name="T6" fmla="*/ 1741322070 w 338"/>
              <a:gd name="T7" fmla="*/ 2147483647 h 403"/>
              <a:gd name="T8" fmla="*/ 2147483647 w 338"/>
              <a:gd name="T9" fmla="*/ 2147483647 h 403"/>
              <a:gd name="T10" fmla="*/ 2147483647 w 338"/>
              <a:gd name="T11" fmla="*/ 2147483647 h 403"/>
              <a:gd name="T12" fmla="*/ 2147483647 w 338"/>
              <a:gd name="T13" fmla="*/ 2147483647 h 403"/>
              <a:gd name="T14" fmla="*/ 2147483647 w 338"/>
              <a:gd name="T15" fmla="*/ 2147483647 h 403"/>
              <a:gd name="T16" fmla="*/ 2147483647 w 338"/>
              <a:gd name="T17" fmla="*/ 2147483647 h 403"/>
              <a:gd name="T18" fmla="*/ 2147483647 w 338"/>
              <a:gd name="T19" fmla="*/ 1938161496 h 403"/>
              <a:gd name="T20" fmla="*/ 2147483647 w 338"/>
              <a:gd name="T21" fmla="*/ 2034271126 h 403"/>
              <a:gd name="T22" fmla="*/ 2147483647 w 338"/>
              <a:gd name="T23" fmla="*/ 0 h 403"/>
              <a:gd name="T24" fmla="*/ 2147483647 w 338"/>
              <a:gd name="T25" fmla="*/ 0 h 403"/>
              <a:gd name="T26" fmla="*/ 0 w 338"/>
              <a:gd name="T27" fmla="*/ 1201338348 h 4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8" h="403">
                <a:moveTo>
                  <a:pt x="0" y="75"/>
                </a:moveTo>
                <a:cubicBezTo>
                  <a:pt x="0" y="403"/>
                  <a:pt x="0" y="403"/>
                  <a:pt x="0" y="403"/>
                </a:cubicBezTo>
                <a:cubicBezTo>
                  <a:pt x="129" y="349"/>
                  <a:pt x="129" y="349"/>
                  <a:pt x="129" y="349"/>
                </a:cubicBezTo>
                <a:cubicBezTo>
                  <a:pt x="123" y="339"/>
                  <a:pt x="110" y="315"/>
                  <a:pt x="109" y="297"/>
                </a:cubicBezTo>
                <a:cubicBezTo>
                  <a:pt x="108" y="281"/>
                  <a:pt x="114" y="245"/>
                  <a:pt x="145" y="243"/>
                </a:cubicBezTo>
                <a:cubicBezTo>
                  <a:pt x="179" y="241"/>
                  <a:pt x="179" y="264"/>
                  <a:pt x="179" y="283"/>
                </a:cubicBezTo>
                <a:cubicBezTo>
                  <a:pt x="180" y="297"/>
                  <a:pt x="173" y="322"/>
                  <a:pt x="170" y="332"/>
                </a:cubicBezTo>
                <a:cubicBezTo>
                  <a:pt x="252" y="298"/>
                  <a:pt x="252" y="298"/>
                  <a:pt x="252" y="298"/>
                </a:cubicBezTo>
                <a:cubicBezTo>
                  <a:pt x="252" y="170"/>
                  <a:pt x="252" y="170"/>
                  <a:pt x="252" y="170"/>
                </a:cubicBezTo>
                <a:cubicBezTo>
                  <a:pt x="281" y="173"/>
                  <a:pt x="338" y="175"/>
                  <a:pt x="331" y="121"/>
                </a:cubicBezTo>
                <a:cubicBezTo>
                  <a:pt x="325" y="74"/>
                  <a:pt x="275" y="109"/>
                  <a:pt x="252" y="127"/>
                </a:cubicBezTo>
                <a:cubicBezTo>
                  <a:pt x="252" y="0"/>
                  <a:pt x="252" y="0"/>
                  <a:pt x="252" y="0"/>
                </a:cubicBezTo>
                <a:cubicBezTo>
                  <a:pt x="252" y="0"/>
                  <a:pt x="252" y="0"/>
                  <a:pt x="252" y="0"/>
                </a:cubicBezTo>
                <a:lnTo>
                  <a:pt x="0" y="75"/>
                </a:lnTo>
                <a:close/>
              </a:path>
            </a:pathLst>
          </a:custGeom>
          <a:solidFill>
            <a:srgbClr val="0E6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7" name="稻壳儿小白白(http://dwz.cn/Wu2UP)"/>
          <p:cNvSpPr/>
          <p:nvPr/>
        </p:nvSpPr>
        <p:spPr bwMode="auto">
          <a:xfrm rot="900000">
            <a:off x="6479792" y="3457850"/>
            <a:ext cx="1135062" cy="1504950"/>
          </a:xfrm>
          <a:custGeom>
            <a:avLst/>
            <a:gdLst>
              <a:gd name="T0" fmla="*/ 2147483647 w 284"/>
              <a:gd name="T1" fmla="*/ 2018546208 h 376"/>
              <a:gd name="T2" fmla="*/ 2147483647 w 284"/>
              <a:gd name="T3" fmla="*/ 704888961 h 376"/>
              <a:gd name="T4" fmla="*/ 1357753970 w 284"/>
              <a:gd name="T5" fmla="*/ 1329679360 h 376"/>
              <a:gd name="T6" fmla="*/ 1357753970 w 284"/>
              <a:gd name="T7" fmla="*/ 2147483647 h 376"/>
              <a:gd name="T8" fmla="*/ 1389703568 w 284"/>
              <a:gd name="T9" fmla="*/ 2147483647 h 376"/>
              <a:gd name="T10" fmla="*/ 1357753970 w 284"/>
              <a:gd name="T11" fmla="*/ 2147483647 h 376"/>
              <a:gd name="T12" fmla="*/ 319471993 w 284"/>
              <a:gd name="T13" fmla="*/ 2147483647 h 376"/>
              <a:gd name="T14" fmla="*/ 1357753970 w 284"/>
              <a:gd name="T15" fmla="*/ 2147483647 h 376"/>
              <a:gd name="T16" fmla="*/ 1389703568 w 284"/>
              <a:gd name="T17" fmla="*/ 2147483647 h 376"/>
              <a:gd name="T18" fmla="*/ 1357753970 w 284"/>
              <a:gd name="T19" fmla="*/ 2147483647 h 376"/>
              <a:gd name="T20" fmla="*/ 1357753970 w 284"/>
              <a:gd name="T21" fmla="*/ 2147483647 h 376"/>
              <a:gd name="T22" fmla="*/ 2147483647 w 284"/>
              <a:gd name="T23" fmla="*/ 2147483647 h 376"/>
              <a:gd name="T24" fmla="*/ 2147483647 w 284"/>
              <a:gd name="T25" fmla="*/ 0 h 376"/>
              <a:gd name="T26" fmla="*/ 2147483647 w 284"/>
              <a:gd name="T27" fmla="*/ 480607384 h 376"/>
              <a:gd name="T28" fmla="*/ 2147483647 w 284"/>
              <a:gd name="T29" fmla="*/ 2018546208 h 37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84" h="376">
                <a:moveTo>
                  <a:pt x="199" y="126"/>
                </a:moveTo>
                <a:cubicBezTo>
                  <a:pt x="157" y="127"/>
                  <a:pt x="170" y="73"/>
                  <a:pt x="180" y="44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208"/>
                  <a:pt x="85" y="208"/>
                  <a:pt x="85" y="208"/>
                </a:cubicBezTo>
                <a:cubicBezTo>
                  <a:pt x="86" y="208"/>
                  <a:pt x="87" y="209"/>
                  <a:pt x="87" y="209"/>
                </a:cubicBezTo>
                <a:cubicBezTo>
                  <a:pt x="87" y="209"/>
                  <a:pt x="86" y="208"/>
                  <a:pt x="85" y="208"/>
                </a:cubicBezTo>
                <a:cubicBezTo>
                  <a:pt x="73" y="205"/>
                  <a:pt x="39" y="200"/>
                  <a:pt x="20" y="247"/>
                </a:cubicBezTo>
                <a:cubicBezTo>
                  <a:pt x="0" y="298"/>
                  <a:pt x="60" y="316"/>
                  <a:pt x="85" y="265"/>
                </a:cubicBezTo>
                <a:cubicBezTo>
                  <a:pt x="87" y="261"/>
                  <a:pt x="87" y="260"/>
                  <a:pt x="87" y="260"/>
                </a:cubicBezTo>
                <a:cubicBezTo>
                  <a:pt x="87" y="260"/>
                  <a:pt x="87" y="261"/>
                  <a:pt x="85" y="265"/>
                </a:cubicBezTo>
                <a:cubicBezTo>
                  <a:pt x="85" y="376"/>
                  <a:pt x="85" y="376"/>
                  <a:pt x="85" y="376"/>
                </a:cubicBezTo>
                <a:cubicBezTo>
                  <a:pt x="284" y="258"/>
                  <a:pt x="284" y="258"/>
                  <a:pt x="284" y="258"/>
                </a:cubicBezTo>
                <a:cubicBezTo>
                  <a:pt x="284" y="0"/>
                  <a:pt x="284" y="0"/>
                  <a:pt x="284" y="0"/>
                </a:cubicBezTo>
                <a:cubicBezTo>
                  <a:pt x="214" y="30"/>
                  <a:pt x="214" y="30"/>
                  <a:pt x="214" y="30"/>
                </a:cubicBezTo>
                <a:cubicBezTo>
                  <a:pt x="224" y="60"/>
                  <a:pt x="245" y="124"/>
                  <a:pt x="199" y="126"/>
                </a:cubicBezTo>
                <a:close/>
              </a:path>
            </a:pathLst>
          </a:custGeom>
          <a:solidFill>
            <a:srgbClr val="0E6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8" name="稻壳儿小白白(http://dwz.cn/Wu2UP)"/>
          <p:cNvSpPr/>
          <p:nvPr/>
        </p:nvSpPr>
        <p:spPr bwMode="auto">
          <a:xfrm rot="900000">
            <a:off x="7084629" y="2438675"/>
            <a:ext cx="795338" cy="1608137"/>
          </a:xfrm>
          <a:custGeom>
            <a:avLst/>
            <a:gdLst>
              <a:gd name="T0" fmla="*/ 2147483647 w 199"/>
              <a:gd name="T1" fmla="*/ 0 h 401"/>
              <a:gd name="T2" fmla="*/ 2147483647 w 199"/>
              <a:gd name="T3" fmla="*/ 0 h 401"/>
              <a:gd name="T4" fmla="*/ 0 w 199"/>
              <a:gd name="T5" fmla="*/ 948877026 h 401"/>
              <a:gd name="T6" fmla="*/ 0 w 199"/>
              <a:gd name="T7" fmla="*/ 948877026 h 401"/>
              <a:gd name="T8" fmla="*/ 0 w 199"/>
              <a:gd name="T9" fmla="*/ 2147483647 h 401"/>
              <a:gd name="T10" fmla="*/ 1261897659 w 199"/>
              <a:gd name="T11" fmla="*/ 2147483647 h 401"/>
              <a:gd name="T12" fmla="*/ 0 w 199"/>
              <a:gd name="T13" fmla="*/ 2147483647 h 401"/>
              <a:gd name="T14" fmla="*/ 0 w 199"/>
              <a:gd name="T15" fmla="*/ 2147483647 h 401"/>
              <a:gd name="T16" fmla="*/ 1517472931 w 199"/>
              <a:gd name="T17" fmla="*/ 2147483647 h 401"/>
              <a:gd name="T18" fmla="*/ 1820968316 w 199"/>
              <a:gd name="T19" fmla="*/ 2147483647 h 401"/>
              <a:gd name="T20" fmla="*/ 2060568884 w 199"/>
              <a:gd name="T21" fmla="*/ 2147483647 h 401"/>
              <a:gd name="T22" fmla="*/ 2147483647 w 199"/>
              <a:gd name="T23" fmla="*/ 2147483647 h 401"/>
              <a:gd name="T24" fmla="*/ 2147483647 w 199"/>
              <a:gd name="T25" fmla="*/ 0 h 401"/>
              <a:gd name="T26" fmla="*/ 2147483647 w 199"/>
              <a:gd name="T27" fmla="*/ 0 h 40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99" h="401">
                <a:moveTo>
                  <a:pt x="198" y="0"/>
                </a:moveTo>
                <a:cubicBezTo>
                  <a:pt x="199" y="0"/>
                  <a:pt x="199" y="0"/>
                  <a:pt x="19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186"/>
                  <a:pt x="0" y="186"/>
                  <a:pt x="0" y="186"/>
                </a:cubicBezTo>
                <a:cubicBezTo>
                  <a:pt x="23" y="168"/>
                  <a:pt x="73" y="133"/>
                  <a:pt x="79" y="180"/>
                </a:cubicBezTo>
                <a:cubicBezTo>
                  <a:pt x="86" y="234"/>
                  <a:pt x="29" y="232"/>
                  <a:pt x="0" y="229"/>
                </a:cubicBezTo>
                <a:cubicBezTo>
                  <a:pt x="0" y="357"/>
                  <a:pt x="0" y="357"/>
                  <a:pt x="0" y="357"/>
                </a:cubicBezTo>
                <a:cubicBezTo>
                  <a:pt x="95" y="318"/>
                  <a:pt x="95" y="318"/>
                  <a:pt x="95" y="318"/>
                </a:cubicBezTo>
                <a:cubicBezTo>
                  <a:pt x="85" y="347"/>
                  <a:pt x="72" y="401"/>
                  <a:pt x="114" y="400"/>
                </a:cubicBezTo>
                <a:cubicBezTo>
                  <a:pt x="160" y="398"/>
                  <a:pt x="139" y="334"/>
                  <a:pt x="129" y="304"/>
                </a:cubicBezTo>
                <a:cubicBezTo>
                  <a:pt x="199" y="274"/>
                  <a:pt x="199" y="274"/>
                  <a:pt x="199" y="274"/>
                </a:cubicBezTo>
                <a:cubicBezTo>
                  <a:pt x="199" y="0"/>
                  <a:pt x="199" y="0"/>
                  <a:pt x="199" y="0"/>
                </a:cubicBezTo>
                <a:lnTo>
                  <a:pt x="198" y="0"/>
                </a:lnTo>
                <a:close/>
              </a:path>
            </a:pathLst>
          </a:custGeom>
          <a:solidFill>
            <a:srgbClr val="289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39" name="稻壳儿小白白(http://dwz.cn/Wu2UP)"/>
          <p:cNvSpPr/>
          <p:nvPr/>
        </p:nvSpPr>
        <p:spPr bwMode="auto">
          <a:xfrm rot="900000">
            <a:off x="4227129" y="2551387"/>
            <a:ext cx="763588" cy="1770063"/>
          </a:xfrm>
          <a:custGeom>
            <a:avLst/>
            <a:gdLst>
              <a:gd name="T0" fmla="*/ 1949895918 w 191"/>
              <a:gd name="T1" fmla="*/ 2147483647 h 442"/>
              <a:gd name="T2" fmla="*/ 2147483647 w 191"/>
              <a:gd name="T3" fmla="*/ 2147483647 h 442"/>
              <a:gd name="T4" fmla="*/ 2147483647 w 191"/>
              <a:gd name="T5" fmla="*/ 2147483647 h 442"/>
              <a:gd name="T6" fmla="*/ 1630240391 w 191"/>
              <a:gd name="T7" fmla="*/ 1667883911 h 442"/>
              <a:gd name="T8" fmla="*/ 1310584863 w 191"/>
              <a:gd name="T9" fmla="*/ 128297530 h 442"/>
              <a:gd name="T10" fmla="*/ 1054862840 w 191"/>
              <a:gd name="T11" fmla="*/ 1411288850 h 442"/>
              <a:gd name="T12" fmla="*/ 0 w 191"/>
              <a:gd name="T13" fmla="*/ 930168107 h 442"/>
              <a:gd name="T14" fmla="*/ 0 w 191"/>
              <a:gd name="T15" fmla="*/ 2147483647 h 442"/>
              <a:gd name="T16" fmla="*/ 2147483647 w 191"/>
              <a:gd name="T17" fmla="*/ 2147483647 h 442"/>
              <a:gd name="T18" fmla="*/ 2147483647 w 191"/>
              <a:gd name="T19" fmla="*/ 2147483647 h 442"/>
              <a:gd name="T20" fmla="*/ 1949895918 w 191"/>
              <a:gd name="T21" fmla="*/ 2147483647 h 4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1" h="442">
                <a:moveTo>
                  <a:pt x="122" y="253"/>
                </a:moveTo>
                <a:cubicBezTo>
                  <a:pt x="137" y="210"/>
                  <a:pt x="175" y="248"/>
                  <a:pt x="191" y="268"/>
                </a:cubicBezTo>
                <a:cubicBezTo>
                  <a:pt x="191" y="144"/>
                  <a:pt x="191" y="144"/>
                  <a:pt x="191" y="14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18" y="78"/>
                  <a:pt x="120" y="0"/>
                  <a:pt x="82" y="8"/>
                </a:cubicBezTo>
                <a:cubicBezTo>
                  <a:pt x="47" y="16"/>
                  <a:pt x="60" y="67"/>
                  <a:pt x="66" y="8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325"/>
                  <a:pt x="0" y="325"/>
                  <a:pt x="0" y="325"/>
                </a:cubicBezTo>
                <a:cubicBezTo>
                  <a:pt x="191" y="442"/>
                  <a:pt x="191" y="442"/>
                  <a:pt x="191" y="442"/>
                </a:cubicBezTo>
                <a:cubicBezTo>
                  <a:pt x="191" y="316"/>
                  <a:pt x="191" y="316"/>
                  <a:pt x="191" y="316"/>
                </a:cubicBezTo>
                <a:cubicBezTo>
                  <a:pt x="167" y="322"/>
                  <a:pt x="105" y="299"/>
                  <a:pt x="122" y="253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6640" name="稻壳儿小白白(http://dwz.cn/Wu2UP)"/>
          <p:cNvSpPr/>
          <p:nvPr/>
        </p:nvSpPr>
        <p:spPr bwMode="auto">
          <a:xfrm rot="900000">
            <a:off x="4473192" y="3283225"/>
            <a:ext cx="1284287" cy="1774825"/>
          </a:xfrm>
          <a:custGeom>
            <a:avLst/>
            <a:gdLst>
              <a:gd name="T0" fmla="*/ 2147483647 w 321"/>
              <a:gd name="T1" fmla="*/ 1011217561 h 443"/>
              <a:gd name="T2" fmla="*/ 2147483647 w 321"/>
              <a:gd name="T3" fmla="*/ 2147483647 h 443"/>
              <a:gd name="T4" fmla="*/ 2147483647 w 321"/>
              <a:gd name="T5" fmla="*/ 706248140 h 443"/>
              <a:gd name="T6" fmla="*/ 1376615633 w 321"/>
              <a:gd name="T7" fmla="*/ 0 h 443"/>
              <a:gd name="T8" fmla="*/ 1376615633 w 321"/>
              <a:gd name="T9" fmla="*/ 1990332024 h 443"/>
              <a:gd name="T10" fmla="*/ 272120811 w 321"/>
              <a:gd name="T11" fmla="*/ 1749564793 h 443"/>
              <a:gd name="T12" fmla="*/ 1376615633 w 321"/>
              <a:gd name="T13" fmla="*/ 2147483647 h 443"/>
              <a:gd name="T14" fmla="*/ 1376615633 w 321"/>
              <a:gd name="T15" fmla="*/ 2147483647 h 443"/>
              <a:gd name="T16" fmla="*/ 2147483647 w 321"/>
              <a:gd name="T17" fmla="*/ 2147483647 h 443"/>
              <a:gd name="T18" fmla="*/ 2147483647 w 321"/>
              <a:gd name="T19" fmla="*/ 1701412148 h 443"/>
              <a:gd name="T20" fmla="*/ 2147483647 w 321"/>
              <a:gd name="T21" fmla="*/ 1011217561 h 4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21" h="443">
                <a:moveTo>
                  <a:pt x="226" y="63"/>
                </a:moveTo>
                <a:cubicBezTo>
                  <a:pt x="237" y="105"/>
                  <a:pt x="247" y="167"/>
                  <a:pt x="203" y="152"/>
                </a:cubicBezTo>
                <a:cubicBezTo>
                  <a:pt x="151" y="135"/>
                  <a:pt x="173" y="70"/>
                  <a:pt x="184" y="44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24"/>
                  <a:pt x="86" y="124"/>
                  <a:pt x="86" y="124"/>
                </a:cubicBezTo>
                <a:cubicBezTo>
                  <a:pt x="70" y="104"/>
                  <a:pt x="32" y="66"/>
                  <a:pt x="17" y="109"/>
                </a:cubicBezTo>
                <a:cubicBezTo>
                  <a:pt x="0" y="155"/>
                  <a:pt x="62" y="178"/>
                  <a:pt x="86" y="172"/>
                </a:cubicBezTo>
                <a:cubicBezTo>
                  <a:pt x="86" y="298"/>
                  <a:pt x="86" y="298"/>
                  <a:pt x="86" y="298"/>
                </a:cubicBezTo>
                <a:cubicBezTo>
                  <a:pt x="321" y="443"/>
                  <a:pt x="321" y="443"/>
                  <a:pt x="321" y="443"/>
                </a:cubicBezTo>
                <a:cubicBezTo>
                  <a:pt x="321" y="106"/>
                  <a:pt x="321" y="106"/>
                  <a:pt x="321" y="106"/>
                </a:cubicBezTo>
                <a:lnTo>
                  <a:pt x="226" y="63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pic>
        <p:nvPicPr>
          <p:cNvPr id="26642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67" y="1902100"/>
            <a:ext cx="1652587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643" name="稻壳儿小白白(http://dwz.cn/Wu2UP)"/>
          <p:cNvCxnSpPr>
            <a:cxnSpLocks noChangeShapeType="1"/>
          </p:cNvCxnSpPr>
          <p:nvPr/>
        </p:nvCxnSpPr>
        <p:spPr bwMode="auto">
          <a:xfrm flipV="1">
            <a:off x="7460867" y="4240487"/>
            <a:ext cx="1385887" cy="0"/>
          </a:xfrm>
          <a:prstGeom prst="line">
            <a:avLst/>
          </a:prstGeom>
          <a:noFill/>
          <a:ln w="6350">
            <a:solidFill>
              <a:srgbClr val="D9D9D9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644" name="稻壳儿小白白(http://dwz.cn/Wu2UP)"/>
          <p:cNvGrpSpPr/>
          <p:nvPr/>
        </p:nvGrpSpPr>
        <p:grpSpPr bwMode="auto">
          <a:xfrm flipH="1">
            <a:off x="3379404" y="1749700"/>
            <a:ext cx="1349375" cy="514350"/>
            <a:chOff x="0" y="0"/>
            <a:chExt cx="1606953" cy="515155"/>
          </a:xfrm>
        </p:grpSpPr>
        <p:cxnSp>
          <p:nvCxnSpPr>
            <p:cNvPr id="26662" name="稻壳儿小白白(http://dwz.cn/Wu2UP)@|9FFC:0|FBC:0|LFC:14277081|LBC:16777215"/>
            <p:cNvCxnSpPr>
              <a:cxnSpLocks noChangeShapeType="1"/>
            </p:cNvCxnSpPr>
            <p:nvPr/>
          </p:nvCxnSpPr>
          <p:spPr bwMode="auto">
            <a:xfrm flipV="1">
              <a:off x="0" y="0"/>
              <a:ext cx="220663" cy="515155"/>
            </a:xfrm>
            <a:prstGeom prst="line">
              <a:avLst/>
            </a:prstGeom>
            <a:noFill/>
            <a:ln w="6350">
              <a:solidFill>
                <a:srgbClr val="D9D9D9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63" name="稻壳儿小白白(http://dwz.cn/Wu2UP)@|9FFC:0|FBC:0|LFC:14277081|LBC:16777215"/>
            <p:cNvCxnSpPr>
              <a:cxnSpLocks noChangeShapeType="1"/>
            </p:cNvCxnSpPr>
            <p:nvPr/>
          </p:nvCxnSpPr>
          <p:spPr bwMode="auto">
            <a:xfrm>
              <a:off x="220663" y="3591"/>
              <a:ext cx="1386290" cy="0"/>
            </a:xfrm>
            <a:prstGeom prst="line">
              <a:avLst/>
            </a:prstGeom>
            <a:noFill/>
            <a:ln w="6350">
              <a:solidFill>
                <a:srgbClr val="D9D9D9"/>
              </a:solidFill>
              <a:prstDash val="sysDash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646" name="稻壳儿小白白(http://dwz.cn/Wu2UP)"/>
          <p:cNvCxnSpPr>
            <a:cxnSpLocks noChangeShapeType="1"/>
          </p:cNvCxnSpPr>
          <p:nvPr/>
        </p:nvCxnSpPr>
        <p:spPr bwMode="auto">
          <a:xfrm flipH="1" flipV="1">
            <a:off x="3804854" y="4570687"/>
            <a:ext cx="1387475" cy="0"/>
          </a:xfrm>
          <a:prstGeom prst="line">
            <a:avLst/>
          </a:prstGeom>
          <a:noFill/>
          <a:ln w="6350">
            <a:solidFill>
              <a:srgbClr val="D9D9D9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7" name="稻壳儿小白白(http://dwz.cn/Wu2UP)"/>
          <p:cNvSpPr txBox="1">
            <a:spLocks noChangeArrowheads="1"/>
          </p:cNvSpPr>
          <p:nvPr/>
        </p:nvSpPr>
        <p:spPr bwMode="auto">
          <a:xfrm>
            <a:off x="484077" y="1394100"/>
            <a:ext cx="25651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支教的价值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0" name="稻壳儿小白白(http://dwz.cn/Wu2UP)"/>
          <p:cNvSpPr txBox="1">
            <a:spLocks noChangeArrowheads="1"/>
          </p:cNvSpPr>
          <p:nvPr/>
        </p:nvSpPr>
        <p:spPr bwMode="auto">
          <a:xfrm>
            <a:off x="484077" y="1916228"/>
            <a:ext cx="2565127" cy="76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支教活动本身是公益的、非盈利的，在此过程中大学生不仅仅帮助了学校，自身也实现了价值。</a:t>
            </a:r>
            <a:endParaRPr lang="en-US" sz="14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1" name="稻壳儿小白白(http://dwz.cn/Wu2UP)"/>
          <p:cNvSpPr txBox="1">
            <a:spLocks noChangeArrowheads="1"/>
          </p:cNvSpPr>
          <p:nvPr/>
        </p:nvSpPr>
        <p:spPr bwMode="auto">
          <a:xfrm>
            <a:off x="1582354" y="4273825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公益与商业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2" name="稻壳儿小白白(http://dwz.cn/Wu2UP)"/>
          <p:cNvSpPr txBox="1">
            <a:spLocks noChangeArrowheads="1"/>
          </p:cNvSpPr>
          <p:nvPr/>
        </p:nvSpPr>
        <p:spPr bwMode="auto">
          <a:xfrm>
            <a:off x="484077" y="4816449"/>
            <a:ext cx="3050902" cy="76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我们的观念</a:t>
            </a: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里商业公益不是意味着从公益活动中获得利益，而是利用公益活动中人的价值来互惠互利。</a:t>
            </a:r>
            <a:endParaRPr lang="en-US" sz="14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3" name="稻壳儿小白白(http://dwz.cn/Wu2UP)"/>
          <p:cNvSpPr txBox="1">
            <a:spLocks noChangeArrowheads="1"/>
          </p:cNvSpPr>
          <p:nvPr/>
        </p:nvSpPr>
        <p:spPr bwMode="auto">
          <a:xfrm>
            <a:off x="9338879" y="1686200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赞助资金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4" name="稻壳儿小白白(http://dwz.cn/Wu2UP)"/>
          <p:cNvSpPr txBox="1">
            <a:spLocks noChangeArrowheads="1"/>
          </p:cNvSpPr>
          <p:nvPr/>
        </p:nvSpPr>
        <p:spPr bwMode="auto">
          <a:xfrm>
            <a:off x="9338879" y="2226152"/>
            <a:ext cx="2509244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我们利用口碑优势，为愿意为支教活动出力的政府机构与社会企业提供赞助支持，支持平台的运营以及去支教学生的开销。</a:t>
            </a:r>
            <a:endParaRPr lang="en-US" sz="14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7" name="稻壳儿小白白(http://dwz.cn/Wu2UP)"/>
          <p:cNvSpPr txBox="1">
            <a:spLocks noChangeArrowheads="1"/>
          </p:cNvSpPr>
          <p:nvPr/>
        </p:nvSpPr>
        <p:spPr bwMode="auto">
          <a:xfrm>
            <a:off x="9248392" y="3972200"/>
            <a:ext cx="19526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盈利</a:t>
            </a:r>
            <a:r>
              <a:rPr lang="zh-CN" altLang="en-US" sz="2800" b="1" dirty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模式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658" name="稻壳儿小白白(http://dwz.cn/Wu2UP)"/>
          <p:cNvSpPr txBox="1">
            <a:spLocks noChangeArrowheads="1"/>
          </p:cNvSpPr>
          <p:nvPr/>
        </p:nvSpPr>
        <p:spPr bwMode="auto">
          <a:xfrm>
            <a:off x="9248392" y="4489268"/>
            <a:ext cx="2020887" cy="113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兼职</a:t>
            </a: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中介</a:t>
            </a:r>
            <a:endParaRPr lang="en-US" altLang="zh-CN" sz="1400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课程推销</a:t>
            </a:r>
            <a:endParaRPr lang="en-US" altLang="zh-CN" sz="1400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校园义卖</a:t>
            </a:r>
            <a:endParaRPr lang="en-US" altLang="zh-CN" sz="1400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26659" name="图片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60" name="文本框 47"/>
          <p:cNvSpPr txBox="1">
            <a:spLocks noChangeArrowheads="1"/>
          </p:cNvSpPr>
          <p:nvPr/>
        </p:nvSpPr>
        <p:spPr bwMode="auto">
          <a:xfrm>
            <a:off x="987425" y="266700"/>
            <a:ext cx="4436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盈利模式与商业拓展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26661" name="文本框 6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22479">
            <a:off x="-271386" y="-48105"/>
            <a:ext cx="11714227" cy="703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83" y="1344247"/>
            <a:ext cx="3565018" cy="797187"/>
          </a:xfrm>
          <a:prstGeom prst="rect">
            <a:avLst/>
          </a:prstGeom>
        </p:spPr>
      </p:pic>
      <p:sp>
        <p:nvSpPr>
          <p:cNvPr id="2052" name="文本框 24"/>
          <p:cNvSpPr txBox="1">
            <a:spLocks noChangeArrowheads="1"/>
          </p:cNvSpPr>
          <p:nvPr/>
        </p:nvSpPr>
        <p:spPr bwMode="auto">
          <a:xfrm>
            <a:off x="3875134" y="5597096"/>
            <a:ext cx="4441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北京大学创新工程实践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结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课展示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sp>
        <p:nvSpPr>
          <p:cNvPr id="14" name="文本框 26"/>
          <p:cNvSpPr txBox="1">
            <a:spLocks noChangeArrowheads="1"/>
          </p:cNvSpPr>
          <p:nvPr/>
        </p:nvSpPr>
        <p:spPr bwMode="auto">
          <a:xfrm>
            <a:off x="3518565" y="4196863"/>
            <a:ext cx="5154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eaLnBrk="1" hangingPunct="1"/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</a:rPr>
              <a:t>Thank you for your attention!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3294856" y="2623869"/>
            <a:ext cx="56022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</a:rPr>
              <a:t>感谢聆听</a:t>
            </a:r>
            <a:endParaRPr lang="zh-CN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65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0" y="4074602"/>
            <a:ext cx="4401420" cy="2706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71" y="2783399"/>
            <a:ext cx="5774258" cy="12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4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22479">
            <a:off x="-271386" y="-48105"/>
            <a:ext cx="11714227" cy="703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71" y="2783399"/>
            <a:ext cx="5774258" cy="1291203"/>
          </a:xfrm>
          <a:prstGeom prst="rect">
            <a:avLst/>
          </a:prstGeom>
        </p:spPr>
      </p:pic>
      <p:sp>
        <p:nvSpPr>
          <p:cNvPr id="2052" name="文本框 24"/>
          <p:cNvSpPr txBox="1">
            <a:spLocks noChangeArrowheads="1"/>
          </p:cNvSpPr>
          <p:nvPr/>
        </p:nvSpPr>
        <p:spPr bwMode="auto">
          <a:xfrm>
            <a:off x="3875134" y="1791004"/>
            <a:ext cx="4441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北京大学创新工程实践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结</a:t>
            </a: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方正正黑简体" panose="02000000000000000000" pitchFamily="2" charset="-122"/>
              </a:rPr>
              <a:t>课展示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sp>
        <p:nvSpPr>
          <p:cNvPr id="14" name="文本框 26"/>
          <p:cNvSpPr txBox="1">
            <a:spLocks noChangeArrowheads="1"/>
          </p:cNvSpPr>
          <p:nvPr/>
        </p:nvSpPr>
        <p:spPr bwMode="auto">
          <a:xfrm>
            <a:off x="4289425" y="4697665"/>
            <a:ext cx="361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eaLnBrk="1" hangingPunct="1"/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</a:rPr>
              <a:t>Zhima Volunteer Teaching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364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支教简介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5337195" y="1139326"/>
            <a:ext cx="1099997" cy="5399786"/>
            <a:chOff x="5337195" y="1139326"/>
            <a:chExt cx="1099997" cy="5399786"/>
          </a:xfrm>
        </p:grpSpPr>
        <p:sp>
          <p:nvSpPr>
            <p:cNvPr id="8" name="Isosceles Triangle 7"/>
            <p:cNvSpPr/>
            <p:nvPr/>
          </p:nvSpPr>
          <p:spPr>
            <a:xfrm flipV="1">
              <a:off x="5450957" y="5419841"/>
              <a:ext cx="879709" cy="1119271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5713451" y="6087792"/>
              <a:ext cx="354721" cy="451319"/>
            </a:xfrm>
            <a:prstGeom prst="triangl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7195" y="4899147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743152" y="4951192"/>
              <a:ext cx="127423" cy="127423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209670" y="4899147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337195" y="4293874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376606" y="3746096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337195" y="3006553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337195" y="1139326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337195" y="1708073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69033" y="2367383"/>
              <a:ext cx="140845" cy="140845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177495" y="1139326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800683" y="1157298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253008" y="2294697"/>
              <a:ext cx="140845" cy="140845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185064" y="1717011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209670" y="2597404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253008" y="3407375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209669" y="3791876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53008" y="4465129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777652" y="2602299"/>
              <a:ext cx="140845" cy="140845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27767" y="3006552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569172" y="3821413"/>
              <a:ext cx="330548" cy="330548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662493" y="1498970"/>
              <a:ext cx="330548" cy="330548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941527" y="2100321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890811" y="4521882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9838" y="3399932"/>
              <a:ext cx="140845" cy="140845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cxnSp>
          <p:nvCxnSpPr>
            <p:cNvPr id="34" name="Straight Connector 33"/>
            <p:cNvCxnSpPr>
              <a:stCxn id="10" idx="6"/>
              <a:endCxn id="11" idx="2"/>
            </p:cNvCxnSpPr>
            <p:nvPr/>
          </p:nvCxnSpPr>
          <p:spPr>
            <a:xfrm>
              <a:off x="5564717" y="5012908"/>
              <a:ext cx="178435" cy="199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6"/>
              <a:endCxn id="12" idx="2"/>
            </p:cNvCxnSpPr>
            <p:nvPr/>
          </p:nvCxnSpPr>
          <p:spPr>
            <a:xfrm flipV="1">
              <a:off x="5870575" y="5012908"/>
              <a:ext cx="339095" cy="199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2" idx="0"/>
              <a:endCxn id="26" idx="4"/>
            </p:cNvCxnSpPr>
            <p:nvPr/>
          </p:nvCxnSpPr>
          <p:spPr>
            <a:xfrm flipH="1" flipV="1">
              <a:off x="6323430" y="4605974"/>
              <a:ext cx="1" cy="2931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6" idx="0"/>
              <a:endCxn id="25" idx="4"/>
            </p:cNvCxnSpPr>
            <p:nvPr/>
          </p:nvCxnSpPr>
          <p:spPr>
            <a:xfrm flipV="1">
              <a:off x="6323430" y="4019398"/>
              <a:ext cx="0" cy="44573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0"/>
              <a:endCxn id="24" idx="4"/>
            </p:cNvCxnSpPr>
            <p:nvPr/>
          </p:nvCxnSpPr>
          <p:spPr>
            <a:xfrm flipV="1">
              <a:off x="6323430" y="3548220"/>
              <a:ext cx="0" cy="24365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4" idx="0"/>
              <a:endCxn id="23" idx="4"/>
            </p:cNvCxnSpPr>
            <p:nvPr/>
          </p:nvCxnSpPr>
          <p:spPr>
            <a:xfrm flipV="1">
              <a:off x="6323430" y="2824926"/>
              <a:ext cx="1" cy="5824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0"/>
              <a:endCxn id="21" idx="4"/>
            </p:cNvCxnSpPr>
            <p:nvPr/>
          </p:nvCxnSpPr>
          <p:spPr>
            <a:xfrm flipH="1" flipV="1">
              <a:off x="6323430" y="2435543"/>
              <a:ext cx="1" cy="16186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1" idx="0"/>
              <a:endCxn id="22" idx="4"/>
            </p:cNvCxnSpPr>
            <p:nvPr/>
          </p:nvCxnSpPr>
          <p:spPr>
            <a:xfrm flipH="1" flipV="1">
              <a:off x="6298826" y="1944532"/>
              <a:ext cx="24604" cy="35016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2" idx="0"/>
              <a:endCxn id="19" idx="4"/>
            </p:cNvCxnSpPr>
            <p:nvPr/>
          </p:nvCxnSpPr>
          <p:spPr>
            <a:xfrm flipH="1" flipV="1">
              <a:off x="6291256" y="1366847"/>
              <a:ext cx="7570" cy="35016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9" idx="2"/>
              <a:endCxn id="20" idx="6"/>
            </p:cNvCxnSpPr>
            <p:nvPr/>
          </p:nvCxnSpPr>
          <p:spPr>
            <a:xfrm flipH="1" flipV="1">
              <a:off x="5941529" y="1227720"/>
              <a:ext cx="235966" cy="253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0" idx="2"/>
              <a:endCxn id="16" idx="6"/>
            </p:cNvCxnSpPr>
            <p:nvPr/>
          </p:nvCxnSpPr>
          <p:spPr>
            <a:xfrm flipH="1">
              <a:off x="5564717" y="1227720"/>
              <a:ext cx="235966" cy="253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4"/>
              <a:endCxn id="17" idx="0"/>
            </p:cNvCxnSpPr>
            <p:nvPr/>
          </p:nvCxnSpPr>
          <p:spPr>
            <a:xfrm>
              <a:off x="5450957" y="1366847"/>
              <a:ext cx="0" cy="34122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4"/>
              <a:endCxn id="18" idx="0"/>
            </p:cNvCxnSpPr>
            <p:nvPr/>
          </p:nvCxnSpPr>
          <p:spPr>
            <a:xfrm flipH="1">
              <a:off x="5439455" y="1935595"/>
              <a:ext cx="11502" cy="43178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8" idx="4"/>
              <a:endCxn id="15" idx="0"/>
            </p:cNvCxnSpPr>
            <p:nvPr/>
          </p:nvCxnSpPr>
          <p:spPr>
            <a:xfrm>
              <a:off x="5439455" y="2508228"/>
              <a:ext cx="11502" cy="49832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4"/>
              <a:endCxn id="14" idx="0"/>
            </p:cNvCxnSpPr>
            <p:nvPr/>
          </p:nvCxnSpPr>
          <p:spPr>
            <a:xfrm flipH="1">
              <a:off x="5447029" y="3234075"/>
              <a:ext cx="3928" cy="51202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4" idx="4"/>
              <a:endCxn id="13" idx="0"/>
            </p:cNvCxnSpPr>
            <p:nvPr/>
          </p:nvCxnSpPr>
          <p:spPr>
            <a:xfrm>
              <a:off x="5447029" y="3886941"/>
              <a:ext cx="3928" cy="40693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3" idx="4"/>
              <a:endCxn id="10" idx="0"/>
            </p:cNvCxnSpPr>
            <p:nvPr/>
          </p:nvCxnSpPr>
          <p:spPr>
            <a:xfrm>
              <a:off x="5450957" y="4521395"/>
              <a:ext cx="0" cy="3777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7"/>
              <a:endCxn id="32" idx="2"/>
            </p:cNvCxnSpPr>
            <p:nvPr/>
          </p:nvCxnSpPr>
          <p:spPr>
            <a:xfrm flipV="1">
              <a:off x="5531397" y="4635644"/>
              <a:ext cx="359414" cy="2968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6"/>
              <a:endCxn id="12" idx="1"/>
            </p:cNvCxnSpPr>
            <p:nvPr/>
          </p:nvCxnSpPr>
          <p:spPr>
            <a:xfrm>
              <a:off x="6118333" y="4635644"/>
              <a:ext cx="124657" cy="2968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4"/>
              <a:endCxn id="11" idx="7"/>
            </p:cNvCxnSpPr>
            <p:nvPr/>
          </p:nvCxnSpPr>
          <p:spPr>
            <a:xfrm flipH="1">
              <a:off x="5851914" y="4749404"/>
              <a:ext cx="152659" cy="2204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2" idx="1"/>
              <a:endCxn id="13" idx="6"/>
            </p:cNvCxnSpPr>
            <p:nvPr/>
          </p:nvCxnSpPr>
          <p:spPr>
            <a:xfrm flipH="1" flipV="1">
              <a:off x="5564717" y="4407635"/>
              <a:ext cx="359414" cy="1475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3" idx="7"/>
              <a:endCxn id="29" idx="3"/>
            </p:cNvCxnSpPr>
            <p:nvPr/>
          </p:nvCxnSpPr>
          <p:spPr>
            <a:xfrm flipV="1">
              <a:off x="5531397" y="4103553"/>
              <a:ext cx="86183" cy="22364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9" idx="6"/>
              <a:endCxn id="25" idx="2"/>
            </p:cNvCxnSpPr>
            <p:nvPr/>
          </p:nvCxnSpPr>
          <p:spPr>
            <a:xfrm flipV="1">
              <a:off x="5899720" y="3905638"/>
              <a:ext cx="309949" cy="8105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1"/>
              <a:endCxn id="29" idx="5"/>
            </p:cNvCxnSpPr>
            <p:nvPr/>
          </p:nvCxnSpPr>
          <p:spPr>
            <a:xfrm flipH="1" flipV="1">
              <a:off x="5851312" y="4103553"/>
              <a:ext cx="422322" cy="38220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2" idx="0"/>
              <a:endCxn id="25" idx="3"/>
            </p:cNvCxnSpPr>
            <p:nvPr/>
          </p:nvCxnSpPr>
          <p:spPr>
            <a:xfrm flipV="1">
              <a:off x="6004573" y="3986078"/>
              <a:ext cx="238416" cy="53580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5" idx="1"/>
              <a:endCxn id="33" idx="5"/>
            </p:cNvCxnSpPr>
            <p:nvPr/>
          </p:nvCxnSpPr>
          <p:spPr>
            <a:xfrm flipH="1" flipV="1">
              <a:off x="5780056" y="3520151"/>
              <a:ext cx="462933" cy="30504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4" idx="7"/>
              <a:endCxn id="33" idx="3"/>
            </p:cNvCxnSpPr>
            <p:nvPr/>
          </p:nvCxnSpPr>
          <p:spPr>
            <a:xfrm flipV="1">
              <a:off x="5496825" y="3520151"/>
              <a:ext cx="183640" cy="2465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3" idx="7"/>
              <a:endCxn id="28" idx="3"/>
            </p:cNvCxnSpPr>
            <p:nvPr/>
          </p:nvCxnSpPr>
          <p:spPr>
            <a:xfrm flipV="1">
              <a:off x="5780056" y="3200753"/>
              <a:ext cx="81031" cy="2198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4" idx="1"/>
              <a:endCxn id="28" idx="5"/>
            </p:cNvCxnSpPr>
            <p:nvPr/>
          </p:nvCxnSpPr>
          <p:spPr>
            <a:xfrm flipH="1" flipV="1">
              <a:off x="6021968" y="3200753"/>
              <a:ext cx="251666" cy="2272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9" idx="0"/>
              <a:endCxn id="33" idx="4"/>
            </p:cNvCxnSpPr>
            <p:nvPr/>
          </p:nvCxnSpPr>
          <p:spPr>
            <a:xfrm flipH="1" flipV="1">
              <a:off x="5730260" y="3540778"/>
              <a:ext cx="4186" cy="28063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3" idx="0"/>
              <a:endCxn id="15" idx="5"/>
            </p:cNvCxnSpPr>
            <p:nvPr/>
          </p:nvCxnSpPr>
          <p:spPr>
            <a:xfrm flipH="1" flipV="1">
              <a:off x="5531397" y="3200754"/>
              <a:ext cx="198864" cy="19917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5" idx="7"/>
              <a:endCxn id="27" idx="3"/>
            </p:cNvCxnSpPr>
            <p:nvPr/>
          </p:nvCxnSpPr>
          <p:spPr>
            <a:xfrm flipV="1">
              <a:off x="5531397" y="2722518"/>
              <a:ext cx="266882" cy="31735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7" idx="1"/>
              <a:endCxn id="18" idx="6"/>
            </p:cNvCxnSpPr>
            <p:nvPr/>
          </p:nvCxnSpPr>
          <p:spPr>
            <a:xfrm flipH="1" flipV="1">
              <a:off x="5509878" y="2437806"/>
              <a:ext cx="288401" cy="18512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8" idx="7"/>
              <a:endCxn id="31" idx="2"/>
            </p:cNvCxnSpPr>
            <p:nvPr/>
          </p:nvCxnSpPr>
          <p:spPr>
            <a:xfrm flipV="1">
              <a:off x="5489251" y="2170743"/>
              <a:ext cx="452276" cy="21726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7" idx="0"/>
              <a:endCxn id="31" idx="4"/>
            </p:cNvCxnSpPr>
            <p:nvPr/>
          </p:nvCxnSpPr>
          <p:spPr>
            <a:xfrm flipV="1">
              <a:off x="5848074" y="2241166"/>
              <a:ext cx="163876" cy="36113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8" idx="0"/>
              <a:endCxn id="27" idx="5"/>
            </p:cNvCxnSpPr>
            <p:nvPr/>
          </p:nvCxnSpPr>
          <p:spPr>
            <a:xfrm flipH="1" flipV="1">
              <a:off x="5897870" y="2722518"/>
              <a:ext cx="43658" cy="28403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7" idx="7"/>
              <a:endCxn id="21" idx="2"/>
            </p:cNvCxnSpPr>
            <p:nvPr/>
          </p:nvCxnSpPr>
          <p:spPr>
            <a:xfrm flipV="1">
              <a:off x="5897870" y="2365120"/>
              <a:ext cx="355137" cy="2578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" idx="1"/>
              <a:endCxn id="31" idx="6"/>
            </p:cNvCxnSpPr>
            <p:nvPr/>
          </p:nvCxnSpPr>
          <p:spPr>
            <a:xfrm flipH="1" flipV="1">
              <a:off x="6082373" y="2170743"/>
              <a:ext cx="191262" cy="14458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1" idx="7"/>
              <a:endCxn id="22" idx="3"/>
            </p:cNvCxnSpPr>
            <p:nvPr/>
          </p:nvCxnSpPr>
          <p:spPr>
            <a:xfrm flipV="1">
              <a:off x="6061746" y="1911212"/>
              <a:ext cx="156639" cy="20973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1" idx="1"/>
              <a:endCxn id="30" idx="4"/>
            </p:cNvCxnSpPr>
            <p:nvPr/>
          </p:nvCxnSpPr>
          <p:spPr>
            <a:xfrm flipH="1" flipV="1">
              <a:off x="5827767" y="1829518"/>
              <a:ext cx="134387" cy="29143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7" idx="7"/>
              <a:endCxn id="30" idx="2"/>
            </p:cNvCxnSpPr>
            <p:nvPr/>
          </p:nvCxnSpPr>
          <p:spPr>
            <a:xfrm flipV="1">
              <a:off x="5531397" y="1664245"/>
              <a:ext cx="131096" cy="771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0" idx="1"/>
              <a:endCxn id="16" idx="5"/>
            </p:cNvCxnSpPr>
            <p:nvPr/>
          </p:nvCxnSpPr>
          <p:spPr>
            <a:xfrm flipH="1" flipV="1">
              <a:off x="5531397" y="1333527"/>
              <a:ext cx="179503" cy="21385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30" idx="0"/>
              <a:endCxn id="20" idx="4"/>
            </p:cNvCxnSpPr>
            <p:nvPr/>
          </p:nvCxnSpPr>
          <p:spPr>
            <a:xfrm flipV="1">
              <a:off x="5827767" y="1298143"/>
              <a:ext cx="43339" cy="20082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30" idx="7"/>
              <a:endCxn id="19" idx="3"/>
            </p:cNvCxnSpPr>
            <p:nvPr/>
          </p:nvCxnSpPr>
          <p:spPr>
            <a:xfrm flipV="1">
              <a:off x="5944633" y="1333527"/>
              <a:ext cx="266182" cy="21385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0" idx="6"/>
              <a:endCxn id="22" idx="1"/>
            </p:cNvCxnSpPr>
            <p:nvPr/>
          </p:nvCxnSpPr>
          <p:spPr>
            <a:xfrm>
              <a:off x="5993040" y="1664245"/>
              <a:ext cx="225344" cy="8608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5716759" y="6030095"/>
              <a:ext cx="348104" cy="11539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989831" y="1794626"/>
            <a:ext cx="4449624" cy="1612749"/>
            <a:chOff x="989831" y="1794626"/>
            <a:chExt cx="4449624" cy="1612749"/>
          </a:xfrm>
        </p:grpSpPr>
        <p:cxnSp>
          <p:nvCxnSpPr>
            <p:cNvPr id="90" name="Straight Connector 95"/>
            <p:cNvCxnSpPr/>
            <p:nvPr/>
          </p:nvCxnSpPr>
          <p:spPr>
            <a:xfrm>
              <a:off x="4465172" y="2435542"/>
              <a:ext cx="974283" cy="0"/>
            </a:xfrm>
            <a:prstGeom prst="line">
              <a:avLst/>
            </a:prstGeom>
            <a:ln w="3175">
              <a:solidFill>
                <a:srgbClr val="0E625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6"/>
            <p:cNvCxnSpPr/>
            <p:nvPr/>
          </p:nvCxnSpPr>
          <p:spPr>
            <a:xfrm flipV="1">
              <a:off x="4465092" y="2011116"/>
              <a:ext cx="0" cy="410616"/>
            </a:xfrm>
            <a:prstGeom prst="line">
              <a:avLst/>
            </a:prstGeom>
            <a:ln>
              <a:solidFill>
                <a:srgbClr val="0E625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989831" y="1794626"/>
              <a:ext cx="3359450" cy="16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帮助对象</a:t>
              </a:r>
              <a:endParaRPr lang="en-US" altLang="zh-CN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缺乏师资的学校</a:t>
              </a: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1603" y="4163478"/>
            <a:ext cx="5305592" cy="2776145"/>
            <a:chOff x="31603" y="4163478"/>
            <a:chExt cx="5305592" cy="2776145"/>
          </a:xfrm>
        </p:grpSpPr>
        <p:cxnSp>
          <p:nvCxnSpPr>
            <p:cNvPr id="88" name="Straight Connector 93"/>
            <p:cNvCxnSpPr>
              <a:endCxn id="13" idx="2"/>
            </p:cNvCxnSpPr>
            <p:nvPr/>
          </p:nvCxnSpPr>
          <p:spPr>
            <a:xfrm>
              <a:off x="3519287" y="4407635"/>
              <a:ext cx="1817908" cy="0"/>
            </a:xfrm>
            <a:prstGeom prst="line">
              <a:avLst/>
            </a:prstGeom>
            <a:ln w="3175">
              <a:solidFill>
                <a:srgbClr val="0E6254"/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31603" y="4163478"/>
              <a:ext cx="3359450" cy="2776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参与</a:t>
              </a: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对象</a:t>
              </a:r>
              <a:endParaRPr lang="en-US" altLang="zh-CN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有</a:t>
              </a: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爱心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有时间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有能力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的</a:t>
              </a:r>
              <a:r>
                <a:rPr lang="zh-CN" altLang="en-US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志愿者</a:t>
              </a:r>
            </a:p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437190" y="1006004"/>
            <a:ext cx="4455005" cy="2000548"/>
            <a:chOff x="6437190" y="1006004"/>
            <a:chExt cx="4455005" cy="2000548"/>
          </a:xfrm>
        </p:grpSpPr>
        <p:cxnSp>
          <p:nvCxnSpPr>
            <p:cNvPr id="80" name="Straight Connector 82"/>
            <p:cNvCxnSpPr/>
            <p:nvPr/>
          </p:nvCxnSpPr>
          <p:spPr>
            <a:xfrm>
              <a:off x="6437190" y="1240403"/>
              <a:ext cx="862642" cy="0"/>
            </a:xfrm>
            <a:prstGeom prst="line">
              <a:avLst/>
            </a:prstGeom>
            <a:ln w="3175">
              <a:solidFill>
                <a:srgbClr val="0E625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7532745" y="1006004"/>
              <a:ext cx="3359450" cy="200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短期支教</a:t>
              </a:r>
              <a:endParaRPr lang="en-US" altLang="zh-CN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非常期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非固定 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437190" y="3905638"/>
            <a:ext cx="5384708" cy="2296287"/>
            <a:chOff x="6437190" y="3905638"/>
            <a:chExt cx="5384708" cy="2296287"/>
          </a:xfrm>
        </p:grpSpPr>
        <p:cxnSp>
          <p:nvCxnSpPr>
            <p:cNvPr id="85" name="Straight Connector 88"/>
            <p:cNvCxnSpPr/>
            <p:nvPr/>
          </p:nvCxnSpPr>
          <p:spPr>
            <a:xfrm>
              <a:off x="6437190" y="3906732"/>
              <a:ext cx="1909702" cy="0"/>
            </a:xfrm>
            <a:prstGeom prst="line">
              <a:avLst/>
            </a:prstGeom>
            <a:ln w="3175">
              <a:solidFill>
                <a:srgbClr val="0E6254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90"/>
            <p:cNvCxnSpPr/>
            <p:nvPr/>
          </p:nvCxnSpPr>
          <p:spPr>
            <a:xfrm flipV="1">
              <a:off x="8346892" y="3905638"/>
              <a:ext cx="0" cy="939035"/>
            </a:xfrm>
            <a:prstGeom prst="line">
              <a:avLst/>
            </a:prstGeom>
            <a:ln>
              <a:solidFill>
                <a:srgbClr val="0E6254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8462448" y="4589176"/>
              <a:ext cx="3359450" cy="16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短期支教主体</a:t>
              </a:r>
              <a:endParaRPr lang="en-US" altLang="zh-CN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 smtClean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大学生</a:t>
              </a:r>
              <a:endParaRPr lang="en-US" altLang="zh-CN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45664 3.33333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46237 -7.40741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12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35742 -2.59259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7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35664 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35638 -2.22222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364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支教简介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7425" y="1139326"/>
            <a:ext cx="1099997" cy="5399786"/>
            <a:chOff x="987425" y="1139326"/>
            <a:chExt cx="1099997" cy="5399786"/>
          </a:xfrm>
        </p:grpSpPr>
        <p:sp>
          <p:nvSpPr>
            <p:cNvPr id="94" name="Isosceles Triangle 7"/>
            <p:cNvSpPr/>
            <p:nvPr/>
          </p:nvSpPr>
          <p:spPr>
            <a:xfrm flipV="1">
              <a:off x="1101187" y="5419841"/>
              <a:ext cx="879709" cy="1119271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5" name="Isosceles Triangle 8"/>
            <p:cNvSpPr/>
            <p:nvPr/>
          </p:nvSpPr>
          <p:spPr>
            <a:xfrm flipV="1">
              <a:off x="1363681" y="6087792"/>
              <a:ext cx="354721" cy="451319"/>
            </a:xfrm>
            <a:prstGeom prst="triangl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6" name="Oval 9"/>
            <p:cNvSpPr/>
            <p:nvPr/>
          </p:nvSpPr>
          <p:spPr>
            <a:xfrm>
              <a:off x="987425" y="4899147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7" name="Oval 10"/>
            <p:cNvSpPr/>
            <p:nvPr/>
          </p:nvSpPr>
          <p:spPr>
            <a:xfrm>
              <a:off x="1393382" y="4951192"/>
              <a:ext cx="127423" cy="127423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8" name="Oval 11"/>
            <p:cNvSpPr/>
            <p:nvPr/>
          </p:nvSpPr>
          <p:spPr>
            <a:xfrm>
              <a:off x="1859900" y="4899147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99" name="Oval 12"/>
            <p:cNvSpPr/>
            <p:nvPr/>
          </p:nvSpPr>
          <p:spPr>
            <a:xfrm>
              <a:off x="987425" y="4293874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0" name="Oval 13"/>
            <p:cNvSpPr/>
            <p:nvPr/>
          </p:nvSpPr>
          <p:spPr>
            <a:xfrm>
              <a:off x="1026836" y="3746096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1" name="Oval 14"/>
            <p:cNvSpPr/>
            <p:nvPr/>
          </p:nvSpPr>
          <p:spPr>
            <a:xfrm>
              <a:off x="987425" y="3006553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2" name="Oval 15"/>
            <p:cNvSpPr/>
            <p:nvPr/>
          </p:nvSpPr>
          <p:spPr>
            <a:xfrm>
              <a:off x="987425" y="1139326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3" name="Oval 16"/>
            <p:cNvSpPr/>
            <p:nvPr/>
          </p:nvSpPr>
          <p:spPr>
            <a:xfrm>
              <a:off x="987425" y="1708073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4" name="Oval 17"/>
            <p:cNvSpPr/>
            <p:nvPr/>
          </p:nvSpPr>
          <p:spPr>
            <a:xfrm>
              <a:off x="1019263" y="2367383"/>
              <a:ext cx="140845" cy="140845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5" name="Oval 18"/>
            <p:cNvSpPr/>
            <p:nvPr/>
          </p:nvSpPr>
          <p:spPr>
            <a:xfrm>
              <a:off x="1827725" y="1139326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06" name="Oval 19"/>
            <p:cNvSpPr/>
            <p:nvPr/>
          </p:nvSpPr>
          <p:spPr>
            <a:xfrm>
              <a:off x="1450913" y="1157298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1" name="Oval 20"/>
            <p:cNvSpPr/>
            <p:nvPr/>
          </p:nvSpPr>
          <p:spPr>
            <a:xfrm>
              <a:off x="1903238" y="2294697"/>
              <a:ext cx="140845" cy="140845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2" name="Oval 21"/>
            <p:cNvSpPr/>
            <p:nvPr/>
          </p:nvSpPr>
          <p:spPr>
            <a:xfrm>
              <a:off x="1835294" y="1717011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3" name="Oval 22"/>
            <p:cNvSpPr/>
            <p:nvPr/>
          </p:nvSpPr>
          <p:spPr>
            <a:xfrm>
              <a:off x="1859900" y="2597404"/>
              <a:ext cx="227522" cy="227522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4" name="Oval 23"/>
            <p:cNvSpPr/>
            <p:nvPr/>
          </p:nvSpPr>
          <p:spPr>
            <a:xfrm>
              <a:off x="1903238" y="3407375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5" name="Oval 24"/>
            <p:cNvSpPr/>
            <p:nvPr/>
          </p:nvSpPr>
          <p:spPr>
            <a:xfrm>
              <a:off x="1859899" y="3791876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6" name="Oval 25"/>
            <p:cNvSpPr/>
            <p:nvPr/>
          </p:nvSpPr>
          <p:spPr>
            <a:xfrm>
              <a:off x="1903238" y="4465129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7" name="Oval 26"/>
            <p:cNvSpPr/>
            <p:nvPr/>
          </p:nvSpPr>
          <p:spPr>
            <a:xfrm>
              <a:off x="1427882" y="2602299"/>
              <a:ext cx="140845" cy="140845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8" name="Oval 27"/>
            <p:cNvSpPr/>
            <p:nvPr/>
          </p:nvSpPr>
          <p:spPr>
            <a:xfrm>
              <a:off x="1477997" y="3006552"/>
              <a:ext cx="227522" cy="22752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19" name="Oval 28"/>
            <p:cNvSpPr/>
            <p:nvPr/>
          </p:nvSpPr>
          <p:spPr>
            <a:xfrm>
              <a:off x="1219402" y="3821413"/>
              <a:ext cx="330548" cy="330548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20" name="Oval 29"/>
            <p:cNvSpPr/>
            <p:nvPr/>
          </p:nvSpPr>
          <p:spPr>
            <a:xfrm>
              <a:off x="1312723" y="1498970"/>
              <a:ext cx="330548" cy="330548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21" name="Oval 30"/>
            <p:cNvSpPr/>
            <p:nvPr/>
          </p:nvSpPr>
          <p:spPr>
            <a:xfrm>
              <a:off x="1591757" y="2100321"/>
              <a:ext cx="140845" cy="140845"/>
            </a:xfrm>
            <a:prstGeom prst="ellipse">
              <a:avLst/>
            </a:prstGeom>
            <a:solidFill>
              <a:srgbClr val="32B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22" name="Oval 31"/>
            <p:cNvSpPr/>
            <p:nvPr/>
          </p:nvSpPr>
          <p:spPr>
            <a:xfrm>
              <a:off x="1541041" y="4521882"/>
              <a:ext cx="227522" cy="227522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123" name="Oval 32"/>
            <p:cNvSpPr/>
            <p:nvPr/>
          </p:nvSpPr>
          <p:spPr>
            <a:xfrm>
              <a:off x="1310068" y="3399932"/>
              <a:ext cx="140845" cy="140845"/>
            </a:xfrm>
            <a:prstGeom prst="ellipse">
              <a:avLst/>
            </a:prstGeom>
            <a:solidFill>
              <a:srgbClr val="189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cxnSp>
          <p:nvCxnSpPr>
            <p:cNvPr id="124" name="Straight Connector 33"/>
            <p:cNvCxnSpPr>
              <a:stCxn id="96" idx="6"/>
              <a:endCxn id="97" idx="2"/>
            </p:cNvCxnSpPr>
            <p:nvPr/>
          </p:nvCxnSpPr>
          <p:spPr>
            <a:xfrm>
              <a:off x="1214947" y="5012908"/>
              <a:ext cx="178435" cy="199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34"/>
            <p:cNvCxnSpPr>
              <a:stCxn id="97" idx="6"/>
              <a:endCxn id="98" idx="2"/>
            </p:cNvCxnSpPr>
            <p:nvPr/>
          </p:nvCxnSpPr>
          <p:spPr>
            <a:xfrm flipV="1">
              <a:off x="1520805" y="5012908"/>
              <a:ext cx="339095" cy="199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35"/>
            <p:cNvCxnSpPr>
              <a:stCxn id="98" idx="0"/>
              <a:endCxn id="116" idx="4"/>
            </p:cNvCxnSpPr>
            <p:nvPr/>
          </p:nvCxnSpPr>
          <p:spPr>
            <a:xfrm flipH="1" flipV="1">
              <a:off x="1973660" y="4605974"/>
              <a:ext cx="1" cy="2931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36"/>
            <p:cNvCxnSpPr>
              <a:stCxn id="116" idx="0"/>
              <a:endCxn id="115" idx="4"/>
            </p:cNvCxnSpPr>
            <p:nvPr/>
          </p:nvCxnSpPr>
          <p:spPr>
            <a:xfrm flipV="1">
              <a:off x="1973660" y="4019398"/>
              <a:ext cx="0" cy="44573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37"/>
            <p:cNvCxnSpPr>
              <a:stCxn id="115" idx="0"/>
              <a:endCxn id="114" idx="4"/>
            </p:cNvCxnSpPr>
            <p:nvPr/>
          </p:nvCxnSpPr>
          <p:spPr>
            <a:xfrm flipV="1">
              <a:off x="1973660" y="3548220"/>
              <a:ext cx="0" cy="24365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38"/>
            <p:cNvCxnSpPr>
              <a:stCxn id="114" idx="0"/>
              <a:endCxn id="113" idx="4"/>
            </p:cNvCxnSpPr>
            <p:nvPr/>
          </p:nvCxnSpPr>
          <p:spPr>
            <a:xfrm flipV="1">
              <a:off x="1973660" y="2824926"/>
              <a:ext cx="1" cy="5824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39"/>
            <p:cNvCxnSpPr>
              <a:stCxn id="113" idx="0"/>
              <a:endCxn id="111" idx="4"/>
            </p:cNvCxnSpPr>
            <p:nvPr/>
          </p:nvCxnSpPr>
          <p:spPr>
            <a:xfrm flipH="1" flipV="1">
              <a:off x="1973660" y="2435543"/>
              <a:ext cx="1" cy="16186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40"/>
            <p:cNvCxnSpPr>
              <a:stCxn id="111" idx="0"/>
              <a:endCxn id="112" idx="4"/>
            </p:cNvCxnSpPr>
            <p:nvPr/>
          </p:nvCxnSpPr>
          <p:spPr>
            <a:xfrm flipH="1" flipV="1">
              <a:off x="1949056" y="1944532"/>
              <a:ext cx="24604" cy="35016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41"/>
            <p:cNvCxnSpPr>
              <a:stCxn id="112" idx="0"/>
              <a:endCxn id="105" idx="4"/>
            </p:cNvCxnSpPr>
            <p:nvPr/>
          </p:nvCxnSpPr>
          <p:spPr>
            <a:xfrm flipH="1" flipV="1">
              <a:off x="1941486" y="1366847"/>
              <a:ext cx="7570" cy="35016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42"/>
            <p:cNvCxnSpPr>
              <a:stCxn id="105" idx="2"/>
              <a:endCxn id="106" idx="6"/>
            </p:cNvCxnSpPr>
            <p:nvPr/>
          </p:nvCxnSpPr>
          <p:spPr>
            <a:xfrm flipH="1" flipV="1">
              <a:off x="1591759" y="1227720"/>
              <a:ext cx="235966" cy="253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43"/>
            <p:cNvCxnSpPr>
              <a:stCxn id="106" idx="2"/>
              <a:endCxn id="102" idx="6"/>
            </p:cNvCxnSpPr>
            <p:nvPr/>
          </p:nvCxnSpPr>
          <p:spPr>
            <a:xfrm flipH="1">
              <a:off x="1214947" y="1227720"/>
              <a:ext cx="235966" cy="253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44"/>
            <p:cNvCxnSpPr>
              <a:stCxn id="102" idx="4"/>
              <a:endCxn id="103" idx="0"/>
            </p:cNvCxnSpPr>
            <p:nvPr/>
          </p:nvCxnSpPr>
          <p:spPr>
            <a:xfrm>
              <a:off x="1101187" y="1366847"/>
              <a:ext cx="0" cy="34122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45"/>
            <p:cNvCxnSpPr>
              <a:stCxn id="103" idx="4"/>
              <a:endCxn id="104" idx="0"/>
            </p:cNvCxnSpPr>
            <p:nvPr/>
          </p:nvCxnSpPr>
          <p:spPr>
            <a:xfrm flipH="1">
              <a:off x="1089685" y="1935595"/>
              <a:ext cx="11502" cy="43178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46"/>
            <p:cNvCxnSpPr>
              <a:stCxn id="104" idx="4"/>
              <a:endCxn id="101" idx="0"/>
            </p:cNvCxnSpPr>
            <p:nvPr/>
          </p:nvCxnSpPr>
          <p:spPr>
            <a:xfrm>
              <a:off x="1089685" y="2508228"/>
              <a:ext cx="11502" cy="49832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47"/>
            <p:cNvCxnSpPr>
              <a:stCxn id="101" idx="4"/>
              <a:endCxn id="100" idx="0"/>
            </p:cNvCxnSpPr>
            <p:nvPr/>
          </p:nvCxnSpPr>
          <p:spPr>
            <a:xfrm flipH="1">
              <a:off x="1097259" y="3234075"/>
              <a:ext cx="3928" cy="51202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48"/>
            <p:cNvCxnSpPr>
              <a:stCxn id="100" idx="4"/>
              <a:endCxn id="99" idx="0"/>
            </p:cNvCxnSpPr>
            <p:nvPr/>
          </p:nvCxnSpPr>
          <p:spPr>
            <a:xfrm>
              <a:off x="1097259" y="3886941"/>
              <a:ext cx="3928" cy="40693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49"/>
            <p:cNvCxnSpPr>
              <a:stCxn id="99" idx="4"/>
              <a:endCxn id="96" idx="0"/>
            </p:cNvCxnSpPr>
            <p:nvPr/>
          </p:nvCxnSpPr>
          <p:spPr>
            <a:xfrm>
              <a:off x="1101187" y="4521395"/>
              <a:ext cx="0" cy="3777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50"/>
            <p:cNvCxnSpPr>
              <a:stCxn id="96" idx="7"/>
              <a:endCxn id="122" idx="2"/>
            </p:cNvCxnSpPr>
            <p:nvPr/>
          </p:nvCxnSpPr>
          <p:spPr>
            <a:xfrm flipV="1">
              <a:off x="1181627" y="4635644"/>
              <a:ext cx="359414" cy="2968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51"/>
            <p:cNvCxnSpPr>
              <a:stCxn id="122" idx="6"/>
              <a:endCxn id="98" idx="1"/>
            </p:cNvCxnSpPr>
            <p:nvPr/>
          </p:nvCxnSpPr>
          <p:spPr>
            <a:xfrm>
              <a:off x="1768563" y="4635644"/>
              <a:ext cx="124657" cy="2968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52"/>
            <p:cNvCxnSpPr>
              <a:stCxn id="122" idx="4"/>
              <a:endCxn id="97" idx="7"/>
            </p:cNvCxnSpPr>
            <p:nvPr/>
          </p:nvCxnSpPr>
          <p:spPr>
            <a:xfrm flipH="1">
              <a:off x="1502144" y="4749404"/>
              <a:ext cx="152659" cy="2204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53"/>
            <p:cNvCxnSpPr>
              <a:stCxn id="122" idx="1"/>
              <a:endCxn id="99" idx="6"/>
            </p:cNvCxnSpPr>
            <p:nvPr/>
          </p:nvCxnSpPr>
          <p:spPr>
            <a:xfrm flipH="1" flipV="1">
              <a:off x="1214947" y="4407635"/>
              <a:ext cx="359414" cy="1475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54"/>
            <p:cNvCxnSpPr>
              <a:stCxn id="99" idx="7"/>
              <a:endCxn id="119" idx="3"/>
            </p:cNvCxnSpPr>
            <p:nvPr/>
          </p:nvCxnSpPr>
          <p:spPr>
            <a:xfrm flipV="1">
              <a:off x="1181627" y="4103553"/>
              <a:ext cx="86183" cy="22364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55"/>
            <p:cNvCxnSpPr>
              <a:stCxn id="119" idx="6"/>
              <a:endCxn id="115" idx="2"/>
            </p:cNvCxnSpPr>
            <p:nvPr/>
          </p:nvCxnSpPr>
          <p:spPr>
            <a:xfrm flipV="1">
              <a:off x="1549950" y="3905638"/>
              <a:ext cx="309949" cy="8105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56"/>
            <p:cNvCxnSpPr>
              <a:stCxn id="116" idx="1"/>
              <a:endCxn id="119" idx="5"/>
            </p:cNvCxnSpPr>
            <p:nvPr/>
          </p:nvCxnSpPr>
          <p:spPr>
            <a:xfrm flipH="1" flipV="1">
              <a:off x="1501542" y="4103553"/>
              <a:ext cx="422322" cy="38220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57"/>
            <p:cNvCxnSpPr>
              <a:stCxn id="122" idx="0"/>
              <a:endCxn id="115" idx="3"/>
            </p:cNvCxnSpPr>
            <p:nvPr/>
          </p:nvCxnSpPr>
          <p:spPr>
            <a:xfrm flipV="1">
              <a:off x="1654803" y="3986078"/>
              <a:ext cx="238416" cy="53580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58"/>
            <p:cNvCxnSpPr>
              <a:stCxn id="115" idx="1"/>
              <a:endCxn id="123" idx="5"/>
            </p:cNvCxnSpPr>
            <p:nvPr/>
          </p:nvCxnSpPr>
          <p:spPr>
            <a:xfrm flipH="1" flipV="1">
              <a:off x="1430286" y="3520151"/>
              <a:ext cx="462933" cy="30504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59"/>
            <p:cNvCxnSpPr>
              <a:stCxn id="100" idx="7"/>
              <a:endCxn id="123" idx="3"/>
            </p:cNvCxnSpPr>
            <p:nvPr/>
          </p:nvCxnSpPr>
          <p:spPr>
            <a:xfrm flipV="1">
              <a:off x="1147055" y="3520151"/>
              <a:ext cx="183640" cy="2465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60"/>
            <p:cNvCxnSpPr>
              <a:stCxn id="123" idx="7"/>
              <a:endCxn id="118" idx="3"/>
            </p:cNvCxnSpPr>
            <p:nvPr/>
          </p:nvCxnSpPr>
          <p:spPr>
            <a:xfrm flipV="1">
              <a:off x="1430286" y="3200753"/>
              <a:ext cx="81031" cy="2198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61"/>
            <p:cNvCxnSpPr>
              <a:stCxn id="114" idx="1"/>
              <a:endCxn id="118" idx="5"/>
            </p:cNvCxnSpPr>
            <p:nvPr/>
          </p:nvCxnSpPr>
          <p:spPr>
            <a:xfrm flipH="1" flipV="1">
              <a:off x="1672198" y="3200753"/>
              <a:ext cx="251666" cy="2272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62"/>
            <p:cNvCxnSpPr>
              <a:stCxn id="119" idx="0"/>
              <a:endCxn id="123" idx="4"/>
            </p:cNvCxnSpPr>
            <p:nvPr/>
          </p:nvCxnSpPr>
          <p:spPr>
            <a:xfrm flipH="1" flipV="1">
              <a:off x="1380490" y="3540778"/>
              <a:ext cx="4186" cy="28063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63"/>
            <p:cNvCxnSpPr>
              <a:stCxn id="123" idx="0"/>
              <a:endCxn id="101" idx="5"/>
            </p:cNvCxnSpPr>
            <p:nvPr/>
          </p:nvCxnSpPr>
          <p:spPr>
            <a:xfrm flipH="1" flipV="1">
              <a:off x="1181627" y="3200754"/>
              <a:ext cx="198864" cy="19917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64"/>
            <p:cNvCxnSpPr>
              <a:stCxn id="101" idx="7"/>
              <a:endCxn id="117" idx="3"/>
            </p:cNvCxnSpPr>
            <p:nvPr/>
          </p:nvCxnSpPr>
          <p:spPr>
            <a:xfrm flipV="1">
              <a:off x="1181627" y="2722518"/>
              <a:ext cx="266882" cy="31735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65"/>
            <p:cNvCxnSpPr>
              <a:stCxn id="117" idx="1"/>
              <a:endCxn id="104" idx="6"/>
            </p:cNvCxnSpPr>
            <p:nvPr/>
          </p:nvCxnSpPr>
          <p:spPr>
            <a:xfrm flipH="1" flipV="1">
              <a:off x="1160108" y="2437806"/>
              <a:ext cx="288401" cy="18512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66"/>
            <p:cNvCxnSpPr>
              <a:stCxn id="104" idx="7"/>
              <a:endCxn id="121" idx="2"/>
            </p:cNvCxnSpPr>
            <p:nvPr/>
          </p:nvCxnSpPr>
          <p:spPr>
            <a:xfrm flipV="1">
              <a:off x="1139481" y="2170743"/>
              <a:ext cx="452276" cy="21726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67"/>
            <p:cNvCxnSpPr>
              <a:stCxn id="117" idx="0"/>
              <a:endCxn id="121" idx="4"/>
            </p:cNvCxnSpPr>
            <p:nvPr/>
          </p:nvCxnSpPr>
          <p:spPr>
            <a:xfrm flipV="1">
              <a:off x="1498304" y="2241166"/>
              <a:ext cx="163876" cy="36113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68"/>
            <p:cNvCxnSpPr>
              <a:stCxn id="118" idx="0"/>
              <a:endCxn id="117" idx="5"/>
            </p:cNvCxnSpPr>
            <p:nvPr/>
          </p:nvCxnSpPr>
          <p:spPr>
            <a:xfrm flipH="1" flipV="1">
              <a:off x="1548100" y="2722518"/>
              <a:ext cx="43658" cy="28403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69"/>
            <p:cNvCxnSpPr>
              <a:stCxn id="117" idx="7"/>
              <a:endCxn id="111" idx="2"/>
            </p:cNvCxnSpPr>
            <p:nvPr/>
          </p:nvCxnSpPr>
          <p:spPr>
            <a:xfrm flipV="1">
              <a:off x="1548100" y="2365120"/>
              <a:ext cx="355137" cy="2578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70"/>
            <p:cNvCxnSpPr>
              <a:stCxn id="111" idx="1"/>
              <a:endCxn id="121" idx="6"/>
            </p:cNvCxnSpPr>
            <p:nvPr/>
          </p:nvCxnSpPr>
          <p:spPr>
            <a:xfrm flipH="1" flipV="1">
              <a:off x="1732603" y="2170743"/>
              <a:ext cx="191262" cy="14458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71"/>
            <p:cNvCxnSpPr>
              <a:stCxn id="121" idx="7"/>
              <a:endCxn id="112" idx="3"/>
            </p:cNvCxnSpPr>
            <p:nvPr/>
          </p:nvCxnSpPr>
          <p:spPr>
            <a:xfrm flipV="1">
              <a:off x="1711976" y="1911212"/>
              <a:ext cx="156639" cy="20973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72"/>
            <p:cNvCxnSpPr>
              <a:stCxn id="121" idx="1"/>
              <a:endCxn id="120" idx="4"/>
            </p:cNvCxnSpPr>
            <p:nvPr/>
          </p:nvCxnSpPr>
          <p:spPr>
            <a:xfrm flipH="1" flipV="1">
              <a:off x="1477997" y="1829518"/>
              <a:ext cx="134387" cy="29143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73"/>
            <p:cNvCxnSpPr>
              <a:stCxn id="103" idx="7"/>
              <a:endCxn id="120" idx="2"/>
            </p:cNvCxnSpPr>
            <p:nvPr/>
          </p:nvCxnSpPr>
          <p:spPr>
            <a:xfrm flipV="1">
              <a:off x="1181627" y="1664245"/>
              <a:ext cx="131096" cy="7714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74"/>
            <p:cNvCxnSpPr>
              <a:stCxn id="120" idx="1"/>
              <a:endCxn id="102" idx="5"/>
            </p:cNvCxnSpPr>
            <p:nvPr/>
          </p:nvCxnSpPr>
          <p:spPr>
            <a:xfrm flipH="1" flipV="1">
              <a:off x="1181627" y="1333527"/>
              <a:ext cx="179503" cy="21385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75"/>
            <p:cNvCxnSpPr>
              <a:stCxn id="120" idx="0"/>
              <a:endCxn id="106" idx="4"/>
            </p:cNvCxnSpPr>
            <p:nvPr/>
          </p:nvCxnSpPr>
          <p:spPr>
            <a:xfrm flipV="1">
              <a:off x="1477997" y="1298143"/>
              <a:ext cx="43339" cy="20082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76"/>
            <p:cNvCxnSpPr>
              <a:stCxn id="120" idx="7"/>
              <a:endCxn id="105" idx="3"/>
            </p:cNvCxnSpPr>
            <p:nvPr/>
          </p:nvCxnSpPr>
          <p:spPr>
            <a:xfrm flipV="1">
              <a:off x="1594863" y="1333527"/>
              <a:ext cx="266182" cy="21385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77"/>
            <p:cNvCxnSpPr>
              <a:stCxn id="120" idx="6"/>
              <a:endCxn id="112" idx="1"/>
            </p:cNvCxnSpPr>
            <p:nvPr/>
          </p:nvCxnSpPr>
          <p:spPr>
            <a:xfrm>
              <a:off x="1643270" y="1664245"/>
              <a:ext cx="225344" cy="8608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78"/>
            <p:cNvSpPr/>
            <p:nvPr/>
          </p:nvSpPr>
          <p:spPr>
            <a:xfrm>
              <a:off x="1366989" y="6030095"/>
              <a:ext cx="348104" cy="115392"/>
            </a:xfrm>
            <a:prstGeom prst="ellipse">
              <a:avLst/>
            </a:prstGeom>
            <a:solidFill>
              <a:srgbClr val="0E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</p:grpSp>
      <p:cxnSp>
        <p:nvCxnSpPr>
          <p:cNvPr id="170" name="Straight Connector 82"/>
          <p:cNvCxnSpPr/>
          <p:nvPr/>
        </p:nvCxnSpPr>
        <p:spPr>
          <a:xfrm>
            <a:off x="2081092" y="1240403"/>
            <a:ext cx="862642" cy="0"/>
          </a:xfrm>
          <a:prstGeom prst="line">
            <a:avLst/>
          </a:prstGeom>
          <a:ln w="3175">
            <a:solidFill>
              <a:srgbClr val="0E625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88"/>
          <p:cNvCxnSpPr/>
          <p:nvPr/>
        </p:nvCxnSpPr>
        <p:spPr>
          <a:xfrm>
            <a:off x="2087420" y="3906732"/>
            <a:ext cx="1909702" cy="0"/>
          </a:xfrm>
          <a:prstGeom prst="line">
            <a:avLst/>
          </a:prstGeom>
          <a:ln w="3175">
            <a:solidFill>
              <a:srgbClr val="0E625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90"/>
          <p:cNvCxnSpPr/>
          <p:nvPr/>
        </p:nvCxnSpPr>
        <p:spPr>
          <a:xfrm flipV="1">
            <a:off x="3997122" y="3905638"/>
            <a:ext cx="0" cy="939035"/>
          </a:xfrm>
          <a:prstGeom prst="line">
            <a:avLst/>
          </a:prstGeom>
          <a:ln>
            <a:solidFill>
              <a:srgbClr val="0E625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稻壳儿小白白(http://dwz.cn/Wu2UP)"/>
          <p:cNvSpPr txBox="1">
            <a:spLocks noChangeArrowheads="1"/>
          </p:cNvSpPr>
          <p:nvPr/>
        </p:nvSpPr>
        <p:spPr bwMode="auto">
          <a:xfrm>
            <a:off x="3176647" y="1006004"/>
            <a:ext cx="335945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短期支教</a:t>
            </a:r>
            <a:endParaRPr lang="en-US" altLang="zh-CN" sz="2400" b="1" dirty="0" smtClean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非常期</a:t>
            </a:r>
            <a:endParaRPr lang="en-US" altLang="zh-CN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非固定 </a:t>
            </a:r>
            <a:endParaRPr lang="en-US" altLang="zh-CN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en-US" sz="3200" b="1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93" name="稻壳儿小白白(http://dwz.cn/Wu2UP)"/>
          <p:cNvSpPr txBox="1">
            <a:spLocks noChangeArrowheads="1"/>
          </p:cNvSpPr>
          <p:nvPr/>
        </p:nvSpPr>
        <p:spPr bwMode="auto">
          <a:xfrm>
            <a:off x="4112678" y="4589176"/>
            <a:ext cx="3359450" cy="16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短期支教主体</a:t>
            </a:r>
            <a:endParaRPr lang="en-US" altLang="zh-CN" sz="2400" b="1" dirty="0" smtClean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大学生</a:t>
            </a:r>
            <a:endParaRPr lang="en-US" altLang="zh-CN" dirty="0" smtClean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en-US" sz="3200" b="1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4991099" y="536201"/>
            <a:ext cx="6543611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据不完全统计</a:t>
            </a:r>
            <a:r>
              <a:rPr lang="zh-CN" altLang="en-US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，每年有上万人报名参加民间支教活动，在志愿者所报名参加的支教活动类型中，高达</a:t>
            </a:r>
            <a:r>
              <a:rPr lang="en-US" altLang="zh-CN" b="1" i="1" dirty="0">
                <a:solidFill>
                  <a:srgbClr val="0E625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75.8%</a:t>
            </a:r>
            <a:r>
              <a:rPr lang="zh-CN" altLang="en-US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的志愿者选择进行短期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支教，这是由于短期支教服务时间较短，对经济能力要求相应较低，且参与门槛不高，因此报名的人较多。</a:t>
            </a:r>
            <a:endParaRPr lang="en-US" altLang="zh-CN" dirty="0" smtClean="0">
              <a:solidFill>
                <a:srgbClr val="7A8EA9"/>
              </a:solidFill>
              <a:latin typeface="方正正黑简体" panose="02000000000000000000" pitchFamily="2" charset="-122"/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algn="r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——《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民间支教报告</a:t>
            </a:r>
            <a:r>
              <a:rPr lang="en-US" altLang="zh-CN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》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 </a:t>
            </a:r>
            <a:endParaRPr lang="en-US" altLang="zh-CN" dirty="0" smtClean="0">
              <a:solidFill>
                <a:srgbClr val="7A8EA9"/>
              </a:solidFill>
              <a:latin typeface="方正正黑简体" panose="02000000000000000000" pitchFamily="2" charset="-122"/>
              <a:ea typeface="方正正黑简体" panose="02000000000000000000" pitchFamily="2" charset="-122"/>
              <a:sym typeface="Arial" panose="020B0604020202020204" pitchFamily="34" charset="0"/>
            </a:endParaRPr>
          </a:p>
          <a:p>
            <a:pPr algn="r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“中华支教与助学信息中心”</a:t>
            </a:r>
            <a:r>
              <a:rPr lang="en-US" altLang="zh-CN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2016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年</a:t>
            </a:r>
            <a:r>
              <a:rPr lang="en-US" altLang="zh-CN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6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月</a:t>
            </a:r>
            <a:r>
              <a:rPr lang="en-US" altLang="zh-CN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13</a:t>
            </a:r>
            <a:r>
              <a:rPr lang="zh-CN" altLang="en-US" dirty="0" smtClean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rPr>
              <a:t>日发布</a:t>
            </a:r>
            <a:endParaRPr lang="zh-CN" altLang="en-US" dirty="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>
            <a:off x="6653328" y="3493841"/>
            <a:ext cx="4881383" cy="3145783"/>
            <a:chOff x="6536097" y="3493841"/>
            <a:chExt cx="4881383" cy="3145783"/>
          </a:xfrm>
        </p:grpSpPr>
        <p:sp>
          <p:nvSpPr>
            <p:cNvPr id="177" name="Freeform 26"/>
            <p:cNvSpPr/>
            <p:nvPr/>
          </p:nvSpPr>
          <p:spPr>
            <a:xfrm>
              <a:off x="6536097" y="3704848"/>
              <a:ext cx="615429" cy="2934775"/>
            </a:xfrm>
            <a:custGeom>
              <a:avLst/>
              <a:gdLst>
                <a:gd name="connsiteX0" fmla="*/ 486307 w 837030"/>
                <a:gd name="connsiteY0" fmla="*/ 783757 h 3991514"/>
                <a:gd name="connsiteX1" fmla="*/ 680830 w 837030"/>
                <a:gd name="connsiteY1" fmla="*/ 783757 h 3991514"/>
                <a:gd name="connsiteX2" fmla="*/ 719735 w 837030"/>
                <a:gd name="connsiteY2" fmla="*/ 783757 h 3991514"/>
                <a:gd name="connsiteX3" fmla="*/ 780523 w 837030"/>
                <a:gd name="connsiteY3" fmla="*/ 783757 h 3991514"/>
                <a:gd name="connsiteX4" fmla="*/ 837030 w 837030"/>
                <a:gd name="connsiteY4" fmla="*/ 783757 h 3991514"/>
                <a:gd name="connsiteX5" fmla="*/ 837030 w 837030"/>
                <a:gd name="connsiteY5" fmla="*/ 2330355 h 3991514"/>
                <a:gd name="connsiteX6" fmla="*/ 797544 w 837030"/>
                <a:gd name="connsiteY6" fmla="*/ 2330355 h 3991514"/>
                <a:gd name="connsiteX7" fmla="*/ 797544 w 837030"/>
                <a:gd name="connsiteY7" fmla="*/ 3781482 h 3991514"/>
                <a:gd name="connsiteX8" fmla="*/ 603022 w 837030"/>
                <a:gd name="connsiteY8" fmla="*/ 3991514 h 3991514"/>
                <a:gd name="connsiteX9" fmla="*/ 389045 w 837030"/>
                <a:gd name="connsiteY9" fmla="*/ 3781482 h 3991514"/>
                <a:gd name="connsiteX10" fmla="*/ 389045 w 837030"/>
                <a:gd name="connsiteY10" fmla="*/ 2330355 h 3991514"/>
                <a:gd name="connsiteX11" fmla="*/ 389045 w 837030"/>
                <a:gd name="connsiteY11" fmla="*/ 2253979 h 3991514"/>
                <a:gd name="connsiteX12" fmla="*/ 389045 w 837030"/>
                <a:gd name="connsiteY12" fmla="*/ 1662072 h 3991514"/>
                <a:gd name="connsiteX13" fmla="*/ 389045 w 837030"/>
                <a:gd name="connsiteY13" fmla="*/ 1318383 h 3991514"/>
                <a:gd name="connsiteX14" fmla="*/ 311236 w 837030"/>
                <a:gd name="connsiteY14" fmla="*/ 1318383 h 3991514"/>
                <a:gd name="connsiteX15" fmla="*/ 311236 w 837030"/>
                <a:gd name="connsiteY15" fmla="*/ 1642978 h 3991514"/>
                <a:gd name="connsiteX16" fmla="*/ 311236 w 837030"/>
                <a:gd name="connsiteY16" fmla="*/ 2177604 h 3991514"/>
                <a:gd name="connsiteX17" fmla="*/ 155618 w 837030"/>
                <a:gd name="connsiteY17" fmla="*/ 2330355 h 3991514"/>
                <a:gd name="connsiteX18" fmla="*/ 0 w 837030"/>
                <a:gd name="connsiteY18" fmla="*/ 2177604 h 3991514"/>
                <a:gd name="connsiteX19" fmla="*/ 0 w 837030"/>
                <a:gd name="connsiteY19" fmla="*/ 1261103 h 3991514"/>
                <a:gd name="connsiteX20" fmla="*/ 486307 w 837030"/>
                <a:gd name="connsiteY20" fmla="*/ 783757 h 3991514"/>
                <a:gd name="connsiteX21" fmla="*/ 837030 w 837030"/>
                <a:gd name="connsiteY21" fmla="*/ 0 h 3991514"/>
                <a:gd name="connsiteX22" fmla="*/ 837030 w 837030"/>
                <a:gd name="connsiteY22" fmla="*/ 705728 h 3991514"/>
                <a:gd name="connsiteX23" fmla="*/ 774640 w 837030"/>
                <a:gd name="connsiteY23" fmla="*/ 699548 h 3991514"/>
                <a:gd name="connsiteX24" fmla="*/ 487097 w 837030"/>
                <a:gd name="connsiteY24" fmla="*/ 352864 h 3991514"/>
                <a:gd name="connsiteX25" fmla="*/ 774640 w 837030"/>
                <a:gd name="connsiteY25" fmla="*/ 6180 h 399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7030" h="3991514">
                  <a:moveTo>
                    <a:pt x="486307" y="783757"/>
                  </a:moveTo>
                  <a:cubicBezTo>
                    <a:pt x="486307" y="783757"/>
                    <a:pt x="486307" y="783757"/>
                    <a:pt x="680830" y="783757"/>
                  </a:cubicBezTo>
                  <a:cubicBezTo>
                    <a:pt x="680830" y="783757"/>
                    <a:pt x="680830" y="783757"/>
                    <a:pt x="719735" y="783757"/>
                  </a:cubicBezTo>
                  <a:cubicBezTo>
                    <a:pt x="719735" y="783757"/>
                    <a:pt x="719735" y="783757"/>
                    <a:pt x="780523" y="783757"/>
                  </a:cubicBezTo>
                  <a:lnTo>
                    <a:pt x="837030" y="783757"/>
                  </a:lnTo>
                  <a:lnTo>
                    <a:pt x="837030" y="2330355"/>
                  </a:lnTo>
                  <a:lnTo>
                    <a:pt x="797544" y="2330355"/>
                  </a:lnTo>
                  <a:cubicBezTo>
                    <a:pt x="797544" y="2330355"/>
                    <a:pt x="797544" y="2330355"/>
                    <a:pt x="797544" y="3781482"/>
                  </a:cubicBezTo>
                  <a:cubicBezTo>
                    <a:pt x="797544" y="3896045"/>
                    <a:pt x="719735" y="3991514"/>
                    <a:pt x="603022" y="3991514"/>
                  </a:cubicBezTo>
                  <a:cubicBezTo>
                    <a:pt x="486307" y="3991514"/>
                    <a:pt x="389045" y="3896045"/>
                    <a:pt x="389045" y="3781482"/>
                  </a:cubicBezTo>
                  <a:cubicBezTo>
                    <a:pt x="389045" y="3781482"/>
                    <a:pt x="389045" y="3781482"/>
                    <a:pt x="389045" y="2330355"/>
                  </a:cubicBezTo>
                  <a:cubicBezTo>
                    <a:pt x="389045" y="2330355"/>
                    <a:pt x="389045" y="2330355"/>
                    <a:pt x="389045" y="2253979"/>
                  </a:cubicBezTo>
                  <a:cubicBezTo>
                    <a:pt x="389045" y="2253979"/>
                    <a:pt x="389045" y="2253979"/>
                    <a:pt x="389045" y="1662072"/>
                  </a:cubicBezTo>
                  <a:cubicBezTo>
                    <a:pt x="389045" y="1662072"/>
                    <a:pt x="389045" y="1662072"/>
                    <a:pt x="389045" y="1318383"/>
                  </a:cubicBezTo>
                  <a:cubicBezTo>
                    <a:pt x="389045" y="1318383"/>
                    <a:pt x="389045" y="1318383"/>
                    <a:pt x="311236" y="1318383"/>
                  </a:cubicBezTo>
                  <a:cubicBezTo>
                    <a:pt x="311236" y="1318383"/>
                    <a:pt x="311236" y="1318383"/>
                    <a:pt x="311236" y="1642978"/>
                  </a:cubicBezTo>
                  <a:cubicBezTo>
                    <a:pt x="311236" y="1642978"/>
                    <a:pt x="311236" y="1642978"/>
                    <a:pt x="311236" y="2177604"/>
                  </a:cubicBezTo>
                  <a:cubicBezTo>
                    <a:pt x="311236" y="2273073"/>
                    <a:pt x="252880" y="2330355"/>
                    <a:pt x="155618" y="2330355"/>
                  </a:cubicBezTo>
                  <a:cubicBezTo>
                    <a:pt x="77810" y="2330355"/>
                    <a:pt x="0" y="2273073"/>
                    <a:pt x="0" y="2177604"/>
                  </a:cubicBezTo>
                  <a:cubicBezTo>
                    <a:pt x="0" y="2177604"/>
                    <a:pt x="0" y="2177604"/>
                    <a:pt x="0" y="1261103"/>
                  </a:cubicBezTo>
                  <a:cubicBezTo>
                    <a:pt x="0" y="993789"/>
                    <a:pt x="233428" y="783757"/>
                    <a:pt x="486307" y="783757"/>
                  </a:cubicBezTo>
                  <a:close/>
                  <a:moveTo>
                    <a:pt x="837030" y="0"/>
                  </a:moveTo>
                  <a:lnTo>
                    <a:pt x="837030" y="705728"/>
                  </a:lnTo>
                  <a:lnTo>
                    <a:pt x="774640" y="699548"/>
                  </a:lnTo>
                  <a:cubicBezTo>
                    <a:pt x="610539" y="666550"/>
                    <a:pt x="487097" y="523873"/>
                    <a:pt x="487097" y="352864"/>
                  </a:cubicBezTo>
                  <a:cubicBezTo>
                    <a:pt x="487097" y="181855"/>
                    <a:pt x="610539" y="39178"/>
                    <a:pt x="774640" y="61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方正正黑简体" panose="02000000000000000000" pitchFamily="2" charset="-122"/>
              </a:endParaRPr>
            </a:p>
          </p:txBody>
        </p:sp>
        <p:cxnSp>
          <p:nvCxnSpPr>
            <p:cNvPr id="181" name="Straight Connector 41"/>
            <p:cNvCxnSpPr>
              <a:stCxn id="219" idx="0"/>
            </p:cNvCxnSpPr>
            <p:nvPr/>
          </p:nvCxnSpPr>
          <p:spPr>
            <a:xfrm>
              <a:off x="7147578" y="3704848"/>
              <a:ext cx="1185159" cy="1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42"/>
            <p:cNvCxnSpPr>
              <a:stCxn id="219" idx="4"/>
            </p:cNvCxnSpPr>
            <p:nvPr/>
          </p:nvCxnSpPr>
          <p:spPr>
            <a:xfrm flipV="1">
              <a:off x="7319558" y="4150814"/>
              <a:ext cx="1463753" cy="120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44"/>
            <p:cNvCxnSpPr>
              <a:stCxn id="221" idx="0"/>
            </p:cNvCxnSpPr>
            <p:nvPr/>
          </p:nvCxnSpPr>
          <p:spPr>
            <a:xfrm>
              <a:off x="7534170" y="5031175"/>
              <a:ext cx="1103124" cy="0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45"/>
            <p:cNvCxnSpPr>
              <a:stCxn id="221" idx="13"/>
            </p:cNvCxnSpPr>
            <p:nvPr/>
          </p:nvCxnSpPr>
          <p:spPr>
            <a:xfrm flipV="1">
              <a:off x="7476961" y="6200485"/>
              <a:ext cx="1160333" cy="4600"/>
            </a:xfrm>
            <a:prstGeom prst="line">
              <a:avLst/>
            </a:prstGeom>
            <a:ln w="3175"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55"/>
            <p:cNvSpPr txBox="1"/>
            <p:nvPr/>
          </p:nvSpPr>
          <p:spPr>
            <a:xfrm>
              <a:off x="8935710" y="6000430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E625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13.7% </a:t>
              </a:r>
              <a:r>
                <a:rPr lang="zh-CN" altLang="en-US" sz="1200" dirty="0">
                  <a:solidFill>
                    <a:srgbClr val="7A8EA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不感兴趣</a:t>
              </a:r>
              <a:endParaRPr lang="en-US" sz="1200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9" name="任意多边形 218"/>
            <p:cNvSpPr/>
            <p:nvPr/>
          </p:nvSpPr>
          <p:spPr bwMode="auto">
            <a:xfrm>
              <a:off x="7147578" y="3704848"/>
              <a:ext cx="257290" cy="446086"/>
            </a:xfrm>
            <a:custGeom>
              <a:avLst/>
              <a:gdLst>
                <a:gd name="connsiteX0" fmla="*/ 0 w 257290"/>
                <a:gd name="connsiteY0" fmla="*/ 0 h 446086"/>
                <a:gd name="connsiteX1" fmla="*/ 45873 w 257290"/>
                <a:gd name="connsiteY1" fmla="*/ 4544 h 446086"/>
                <a:gd name="connsiteX2" fmla="*/ 257290 w 257290"/>
                <a:gd name="connsiteY2" fmla="*/ 259445 h 446086"/>
                <a:gd name="connsiteX3" fmla="*/ 196827 w 257290"/>
                <a:gd name="connsiteY3" fmla="*/ 424948 h 446086"/>
                <a:gd name="connsiteX4" fmla="*/ 171980 w 257290"/>
                <a:gd name="connsiteY4" fmla="*/ 446086 h 446086"/>
                <a:gd name="connsiteX5" fmla="*/ 0 w 257290"/>
                <a:gd name="connsiteY5" fmla="*/ 446086 h 4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90" h="446086">
                  <a:moveTo>
                    <a:pt x="0" y="0"/>
                  </a:moveTo>
                  <a:lnTo>
                    <a:pt x="45873" y="4544"/>
                  </a:lnTo>
                  <a:cubicBezTo>
                    <a:pt x="166528" y="28806"/>
                    <a:pt x="257290" y="133710"/>
                    <a:pt x="257290" y="259445"/>
                  </a:cubicBezTo>
                  <a:cubicBezTo>
                    <a:pt x="257290" y="322312"/>
                    <a:pt x="234599" y="379972"/>
                    <a:pt x="196827" y="424948"/>
                  </a:cubicBezTo>
                  <a:lnTo>
                    <a:pt x="171980" y="446086"/>
                  </a:lnTo>
                  <a:lnTo>
                    <a:pt x="0" y="446086"/>
                  </a:lnTo>
                  <a:close/>
                </a:path>
              </a:pathLst>
            </a:custGeom>
            <a:solidFill>
              <a:srgbClr val="32BB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方正正黑简体" panose="02000000000000000000" pitchFamily="2" charset="-122"/>
              </a:endParaRPr>
            </a:p>
          </p:txBody>
        </p:sp>
        <p:sp>
          <p:nvSpPr>
            <p:cNvPr id="220" name="任意多边形 219"/>
            <p:cNvSpPr/>
            <p:nvPr/>
          </p:nvSpPr>
          <p:spPr bwMode="auto">
            <a:xfrm>
              <a:off x="7147578" y="4150814"/>
              <a:ext cx="615429" cy="880433"/>
            </a:xfrm>
            <a:custGeom>
              <a:avLst/>
              <a:gdLst>
                <a:gd name="connsiteX0" fmla="*/ 0 w 615429"/>
                <a:gd name="connsiteY0" fmla="*/ 130294 h 880433"/>
                <a:gd name="connsiteX1" fmla="*/ 41547 w 615429"/>
                <a:gd name="connsiteY1" fmla="*/ 130294 h 880433"/>
                <a:gd name="connsiteX2" fmla="*/ 86242 w 615429"/>
                <a:gd name="connsiteY2" fmla="*/ 130294 h 880433"/>
                <a:gd name="connsiteX3" fmla="*/ 114847 w 615429"/>
                <a:gd name="connsiteY3" fmla="*/ 130294 h 880433"/>
                <a:gd name="connsiteX4" fmla="*/ 257870 w 615429"/>
                <a:gd name="connsiteY4" fmla="*/ 130294 h 880433"/>
                <a:gd name="connsiteX5" fmla="*/ 615429 w 615429"/>
                <a:gd name="connsiteY5" fmla="*/ 481265 h 880433"/>
                <a:gd name="connsiteX6" fmla="*/ 615429 w 615429"/>
                <a:gd name="connsiteY6" fmla="*/ 870840 h 880433"/>
                <a:gd name="connsiteX7" fmla="*/ 615429 w 615429"/>
                <a:gd name="connsiteY7" fmla="*/ 880433 h 880433"/>
                <a:gd name="connsiteX8" fmla="*/ 386592 w 615429"/>
                <a:gd name="connsiteY8" fmla="*/ 880433 h 880433"/>
                <a:gd name="connsiteX9" fmla="*/ 386592 w 615429"/>
                <a:gd name="connsiteY9" fmla="*/ 858008 h 880433"/>
                <a:gd name="connsiteX10" fmla="*/ 386592 w 615429"/>
                <a:gd name="connsiteY10" fmla="*/ 762040 h 880433"/>
                <a:gd name="connsiteX11" fmla="*/ 386592 w 615429"/>
                <a:gd name="connsiteY11" fmla="*/ 523380 h 880433"/>
                <a:gd name="connsiteX12" fmla="*/ 329383 w 615429"/>
                <a:gd name="connsiteY12" fmla="*/ 523380 h 880433"/>
                <a:gd name="connsiteX13" fmla="*/ 329383 w 615429"/>
                <a:gd name="connsiteY13" fmla="*/ 776079 h 880433"/>
                <a:gd name="connsiteX14" fmla="*/ 329383 w 615429"/>
                <a:gd name="connsiteY14" fmla="*/ 880433 h 880433"/>
                <a:gd name="connsiteX15" fmla="*/ 0 w 615429"/>
                <a:gd name="connsiteY15" fmla="*/ 880433 h 880433"/>
                <a:gd name="connsiteX16" fmla="*/ 0 w 615429"/>
                <a:gd name="connsiteY16" fmla="*/ 0 h 880433"/>
                <a:gd name="connsiteX17" fmla="*/ 172121 w 615429"/>
                <a:gd name="connsiteY17" fmla="*/ 0 h 880433"/>
                <a:gd name="connsiteX18" fmla="*/ 129808 w 615429"/>
                <a:gd name="connsiteY18" fmla="*/ 35997 h 880433"/>
                <a:gd name="connsiteX19" fmla="*/ 45873 w 615429"/>
                <a:gd name="connsiteY19" fmla="*/ 68379 h 880433"/>
                <a:gd name="connsiteX20" fmla="*/ 0 w 615429"/>
                <a:gd name="connsiteY20" fmla="*/ 72923 h 88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5429" h="880433">
                  <a:moveTo>
                    <a:pt x="0" y="130294"/>
                  </a:moveTo>
                  <a:lnTo>
                    <a:pt x="41547" y="130294"/>
                  </a:lnTo>
                  <a:cubicBezTo>
                    <a:pt x="86242" y="130294"/>
                    <a:pt x="86242" y="130294"/>
                    <a:pt x="86242" y="130294"/>
                  </a:cubicBezTo>
                  <a:cubicBezTo>
                    <a:pt x="114847" y="130294"/>
                    <a:pt x="114847" y="130294"/>
                    <a:pt x="114847" y="130294"/>
                  </a:cubicBezTo>
                  <a:cubicBezTo>
                    <a:pt x="257870" y="130294"/>
                    <a:pt x="257870" y="130294"/>
                    <a:pt x="257870" y="130294"/>
                  </a:cubicBezTo>
                  <a:cubicBezTo>
                    <a:pt x="443800" y="130294"/>
                    <a:pt x="615429" y="284721"/>
                    <a:pt x="615429" y="481265"/>
                  </a:cubicBezTo>
                  <a:cubicBezTo>
                    <a:pt x="615429" y="649730"/>
                    <a:pt x="615429" y="776079"/>
                    <a:pt x="615429" y="870840"/>
                  </a:cubicBezTo>
                  <a:lnTo>
                    <a:pt x="615429" y="880433"/>
                  </a:lnTo>
                  <a:lnTo>
                    <a:pt x="386592" y="880433"/>
                  </a:lnTo>
                  <a:lnTo>
                    <a:pt x="386592" y="858008"/>
                  </a:lnTo>
                  <a:cubicBezTo>
                    <a:pt x="386592" y="762040"/>
                    <a:pt x="386592" y="762040"/>
                    <a:pt x="386592" y="762040"/>
                  </a:cubicBezTo>
                  <a:cubicBezTo>
                    <a:pt x="386592" y="523380"/>
                    <a:pt x="386592" y="523380"/>
                    <a:pt x="386592" y="523380"/>
                  </a:cubicBezTo>
                  <a:cubicBezTo>
                    <a:pt x="329383" y="523380"/>
                    <a:pt x="329383" y="523380"/>
                    <a:pt x="329383" y="523380"/>
                  </a:cubicBezTo>
                  <a:cubicBezTo>
                    <a:pt x="329383" y="776079"/>
                    <a:pt x="329383" y="776079"/>
                    <a:pt x="329383" y="776079"/>
                  </a:cubicBezTo>
                  <a:lnTo>
                    <a:pt x="329383" y="880433"/>
                  </a:lnTo>
                  <a:lnTo>
                    <a:pt x="0" y="880433"/>
                  </a:lnTo>
                  <a:close/>
                  <a:moveTo>
                    <a:pt x="0" y="0"/>
                  </a:moveTo>
                  <a:lnTo>
                    <a:pt x="172121" y="0"/>
                  </a:lnTo>
                  <a:lnTo>
                    <a:pt x="129808" y="35997"/>
                  </a:lnTo>
                  <a:cubicBezTo>
                    <a:pt x="104332" y="51208"/>
                    <a:pt x="76037" y="62314"/>
                    <a:pt x="45873" y="68379"/>
                  </a:cubicBezTo>
                  <a:lnTo>
                    <a:pt x="0" y="72923"/>
                  </a:lnTo>
                  <a:close/>
                </a:path>
              </a:pathLst>
            </a:custGeom>
            <a:solidFill>
              <a:srgbClr val="28967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方正正黑简体" panose="02000000000000000000" pitchFamily="2" charset="-122"/>
              </a:endParaRPr>
            </a:p>
          </p:txBody>
        </p:sp>
        <p:sp>
          <p:nvSpPr>
            <p:cNvPr id="221" name="任意多边形 220"/>
            <p:cNvSpPr/>
            <p:nvPr/>
          </p:nvSpPr>
          <p:spPr bwMode="auto">
            <a:xfrm>
              <a:off x="7147578" y="5031175"/>
              <a:ext cx="615429" cy="1173910"/>
            </a:xfrm>
            <a:custGeom>
              <a:avLst/>
              <a:gdLst>
                <a:gd name="connsiteX0" fmla="*/ 386592 w 615429"/>
                <a:gd name="connsiteY0" fmla="*/ 0 h 1173910"/>
                <a:gd name="connsiteX1" fmla="*/ 615429 w 615429"/>
                <a:gd name="connsiteY1" fmla="*/ 0 h 1173910"/>
                <a:gd name="connsiteX2" fmla="*/ 615429 w 615429"/>
                <a:gd name="connsiteY2" fmla="*/ 108808 h 1173910"/>
                <a:gd name="connsiteX3" fmla="*/ 615429 w 615429"/>
                <a:gd name="connsiteY3" fmla="*/ 273324 h 1173910"/>
                <a:gd name="connsiteX4" fmla="*/ 501011 w 615429"/>
                <a:gd name="connsiteY4" fmla="*/ 385635 h 1173910"/>
                <a:gd name="connsiteX5" fmla="*/ 386592 w 615429"/>
                <a:gd name="connsiteY5" fmla="*/ 273324 h 1173910"/>
                <a:gd name="connsiteX6" fmla="*/ 386592 w 615429"/>
                <a:gd name="connsiteY6" fmla="*/ 46072 h 1173910"/>
                <a:gd name="connsiteX7" fmla="*/ 0 w 615429"/>
                <a:gd name="connsiteY7" fmla="*/ 0 h 1173910"/>
                <a:gd name="connsiteX8" fmla="*/ 329383 w 615429"/>
                <a:gd name="connsiteY8" fmla="*/ 0 h 1173910"/>
                <a:gd name="connsiteX9" fmla="*/ 329383 w 615429"/>
                <a:gd name="connsiteY9" fmla="*/ 37928 h 1173910"/>
                <a:gd name="connsiteX10" fmla="*/ 329383 w 615429"/>
                <a:gd name="connsiteY10" fmla="*/ 329479 h 1173910"/>
                <a:gd name="connsiteX11" fmla="*/ 329383 w 615429"/>
                <a:gd name="connsiteY11" fmla="*/ 385635 h 1173910"/>
                <a:gd name="connsiteX12" fmla="*/ 329383 w 615429"/>
                <a:gd name="connsiteY12" fmla="*/ 1002463 h 1173910"/>
                <a:gd name="connsiteX13" fmla="*/ 329383 w 615429"/>
                <a:gd name="connsiteY13" fmla="*/ 1173910 h 1173910"/>
                <a:gd name="connsiteX14" fmla="*/ 29032 w 615429"/>
                <a:gd name="connsiteY14" fmla="*/ 1173910 h 1173910"/>
                <a:gd name="connsiteX15" fmla="*/ 29032 w 615429"/>
                <a:gd name="connsiteY15" fmla="*/ 1100406 h 1173910"/>
                <a:gd name="connsiteX16" fmla="*/ 29032 w 615429"/>
                <a:gd name="connsiteY16" fmla="*/ 385635 h 1173910"/>
                <a:gd name="connsiteX17" fmla="*/ 0 w 615429"/>
                <a:gd name="connsiteY17" fmla="*/ 385635 h 11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29" h="1173910">
                  <a:moveTo>
                    <a:pt x="386592" y="0"/>
                  </a:moveTo>
                  <a:lnTo>
                    <a:pt x="615429" y="0"/>
                  </a:lnTo>
                  <a:lnTo>
                    <a:pt x="615429" y="108808"/>
                  </a:lnTo>
                  <a:cubicBezTo>
                    <a:pt x="615429" y="273324"/>
                    <a:pt x="615429" y="273324"/>
                    <a:pt x="615429" y="273324"/>
                  </a:cubicBezTo>
                  <a:cubicBezTo>
                    <a:pt x="615429" y="343518"/>
                    <a:pt x="558219" y="385635"/>
                    <a:pt x="501011" y="385635"/>
                  </a:cubicBezTo>
                  <a:cubicBezTo>
                    <a:pt x="429498" y="385635"/>
                    <a:pt x="386592" y="343518"/>
                    <a:pt x="386592" y="273324"/>
                  </a:cubicBezTo>
                  <a:cubicBezTo>
                    <a:pt x="386592" y="175053"/>
                    <a:pt x="386592" y="101349"/>
                    <a:pt x="386592" y="46072"/>
                  </a:cubicBezTo>
                  <a:close/>
                  <a:moveTo>
                    <a:pt x="0" y="0"/>
                  </a:moveTo>
                  <a:lnTo>
                    <a:pt x="329383" y="0"/>
                  </a:lnTo>
                  <a:lnTo>
                    <a:pt x="329383" y="37928"/>
                  </a:lnTo>
                  <a:cubicBezTo>
                    <a:pt x="329383" y="329479"/>
                    <a:pt x="329383" y="329479"/>
                    <a:pt x="329383" y="329479"/>
                  </a:cubicBezTo>
                  <a:cubicBezTo>
                    <a:pt x="329383" y="385635"/>
                    <a:pt x="329383" y="385635"/>
                    <a:pt x="329383" y="385635"/>
                  </a:cubicBezTo>
                  <a:cubicBezTo>
                    <a:pt x="329383" y="652372"/>
                    <a:pt x="329383" y="852424"/>
                    <a:pt x="329383" y="1002463"/>
                  </a:cubicBezTo>
                  <a:lnTo>
                    <a:pt x="329383" y="1173910"/>
                  </a:lnTo>
                  <a:lnTo>
                    <a:pt x="29032" y="1173910"/>
                  </a:lnTo>
                  <a:lnTo>
                    <a:pt x="29032" y="1100406"/>
                  </a:lnTo>
                  <a:cubicBezTo>
                    <a:pt x="29032" y="385635"/>
                    <a:pt x="29032" y="385635"/>
                    <a:pt x="29032" y="385635"/>
                  </a:cubicBezTo>
                  <a:lnTo>
                    <a:pt x="0" y="385635"/>
                  </a:lnTo>
                  <a:close/>
                </a:path>
              </a:pathLst>
            </a:custGeom>
            <a:solidFill>
              <a:srgbClr val="0E625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方正正黑简体" panose="02000000000000000000" pitchFamily="2" charset="-122"/>
              </a:endParaRPr>
            </a:p>
          </p:txBody>
        </p:sp>
        <p:sp>
          <p:nvSpPr>
            <p:cNvPr id="222" name="任意多边形 221"/>
            <p:cNvSpPr/>
            <p:nvPr/>
          </p:nvSpPr>
          <p:spPr bwMode="auto">
            <a:xfrm>
              <a:off x="7177003" y="6205019"/>
              <a:ext cx="300351" cy="434605"/>
            </a:xfrm>
            <a:custGeom>
              <a:avLst/>
              <a:gdLst>
                <a:gd name="connsiteX0" fmla="*/ 0 w 300351"/>
                <a:gd name="connsiteY0" fmla="*/ 0 h 434605"/>
                <a:gd name="connsiteX1" fmla="*/ 300351 w 300351"/>
                <a:gd name="connsiteY1" fmla="*/ 0 h 434605"/>
                <a:gd name="connsiteX2" fmla="*/ 300351 w 300351"/>
                <a:gd name="connsiteY2" fmla="*/ 19693 h 434605"/>
                <a:gd name="connsiteX3" fmla="*/ 300351 w 300351"/>
                <a:gd name="connsiteY3" fmla="*/ 280178 h 434605"/>
                <a:gd name="connsiteX4" fmla="*/ 143023 w 300351"/>
                <a:gd name="connsiteY4" fmla="*/ 434605 h 434605"/>
                <a:gd name="connsiteX5" fmla="*/ 0 w 300351"/>
                <a:gd name="connsiteY5" fmla="*/ 280178 h 43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351" h="434605">
                  <a:moveTo>
                    <a:pt x="0" y="0"/>
                  </a:moveTo>
                  <a:lnTo>
                    <a:pt x="300351" y="0"/>
                  </a:lnTo>
                  <a:lnTo>
                    <a:pt x="300351" y="19693"/>
                  </a:lnTo>
                  <a:cubicBezTo>
                    <a:pt x="300351" y="280178"/>
                    <a:pt x="300351" y="280178"/>
                    <a:pt x="300351" y="280178"/>
                  </a:cubicBezTo>
                  <a:cubicBezTo>
                    <a:pt x="300351" y="364411"/>
                    <a:pt x="228838" y="434605"/>
                    <a:pt x="143023" y="434605"/>
                  </a:cubicBezTo>
                  <a:cubicBezTo>
                    <a:pt x="57210" y="434605"/>
                    <a:pt x="0" y="364411"/>
                    <a:pt x="0" y="280178"/>
                  </a:cubicBezTo>
                  <a:close/>
                </a:path>
              </a:pathLst>
            </a:custGeom>
            <a:solidFill>
              <a:srgbClr val="7F7F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方正正黑简体" panose="02000000000000000000" pitchFamily="2" charset="-122"/>
              </a:endParaRPr>
            </a:p>
          </p:txBody>
        </p:sp>
        <p:sp>
          <p:nvSpPr>
            <p:cNvPr id="237" name="TextBox 55"/>
            <p:cNvSpPr txBox="1"/>
            <p:nvPr/>
          </p:nvSpPr>
          <p:spPr>
            <a:xfrm>
              <a:off x="8935710" y="3996312"/>
              <a:ext cx="2481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E625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30.4% </a:t>
              </a:r>
              <a:r>
                <a:rPr lang="zh-CN" altLang="en-US" sz="1200" dirty="0" smtClean="0">
                  <a:solidFill>
                    <a:srgbClr val="7A8EA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参与学校组织的支教</a:t>
              </a:r>
              <a:endParaRPr lang="en-US" sz="2000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8" name="TextBox 55"/>
            <p:cNvSpPr txBox="1"/>
            <p:nvPr/>
          </p:nvSpPr>
          <p:spPr>
            <a:xfrm>
              <a:off x="8935710" y="4997073"/>
              <a:ext cx="2427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E625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41.7% </a:t>
              </a:r>
              <a:r>
                <a:rPr lang="zh-CN" altLang="en-US" sz="1200" dirty="0">
                  <a:solidFill>
                    <a:srgbClr val="7A8EA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有</a:t>
              </a:r>
              <a:r>
                <a:rPr lang="zh-CN" altLang="en-US" sz="1200" dirty="0" smtClean="0">
                  <a:solidFill>
                    <a:srgbClr val="7A8EA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意向但找不到门路</a:t>
              </a:r>
              <a:endParaRPr lang="en-US" sz="2000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9" name="TextBox 55"/>
            <p:cNvSpPr txBox="1"/>
            <p:nvPr/>
          </p:nvSpPr>
          <p:spPr>
            <a:xfrm>
              <a:off x="8546180" y="3493841"/>
              <a:ext cx="2430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E6254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14.2% </a:t>
              </a:r>
              <a:r>
                <a:rPr lang="zh-CN" altLang="en-US" sz="1200" dirty="0" smtClean="0">
                  <a:solidFill>
                    <a:srgbClr val="7A8EA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Arial" panose="020B0604020202020204" pitchFamily="34" charset="0"/>
                </a:rPr>
                <a:t>在网上寻找支教组织</a:t>
              </a:r>
              <a:endParaRPr lang="en-US" sz="2000" dirty="0">
                <a:solidFill>
                  <a:srgbClr val="7A8EA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0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364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项目简介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4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1053" name="组合 1052"/>
          <p:cNvGrpSpPr/>
          <p:nvPr/>
        </p:nvGrpSpPr>
        <p:grpSpPr>
          <a:xfrm>
            <a:off x="518059" y="1044576"/>
            <a:ext cx="3303535" cy="8678325"/>
            <a:chOff x="471433" y="1051504"/>
            <a:chExt cx="3303535" cy="8678325"/>
          </a:xfrm>
        </p:grpSpPr>
        <p:grpSp>
          <p:nvGrpSpPr>
            <p:cNvPr id="1045" name="组合 1044"/>
            <p:cNvGrpSpPr/>
            <p:nvPr/>
          </p:nvGrpSpPr>
          <p:grpSpPr>
            <a:xfrm>
              <a:off x="471433" y="1096846"/>
              <a:ext cx="1833834" cy="8632983"/>
              <a:chOff x="1386474" y="1353156"/>
              <a:chExt cx="1833834" cy="8632983"/>
            </a:xfrm>
          </p:grpSpPr>
          <p:sp>
            <p:nvSpPr>
              <p:cNvPr id="240" name="Rectangle 42"/>
              <p:cNvSpPr>
                <a:spLocks noChangeArrowheads="1"/>
              </p:cNvSpPr>
              <p:nvPr/>
            </p:nvSpPr>
            <p:spPr bwMode="auto">
              <a:xfrm rot="5400000" flipH="1">
                <a:off x="-872321" y="7303783"/>
                <a:ext cx="5275160" cy="89552"/>
              </a:xfrm>
              <a:prstGeom prst="rect">
                <a:avLst/>
              </a:pr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1" name="Freeform 43"/>
              <p:cNvSpPr>
                <a:spLocks noEditPoints="1"/>
              </p:cNvSpPr>
              <p:nvPr/>
            </p:nvSpPr>
            <p:spPr bwMode="auto">
              <a:xfrm rot="5400000" flipH="1">
                <a:off x="2423595" y="3834395"/>
                <a:ext cx="532477" cy="1057694"/>
              </a:xfrm>
              <a:custGeom>
                <a:avLst/>
                <a:gdLst>
                  <a:gd name="T0" fmla="*/ 51 w 93"/>
                  <a:gd name="T1" fmla="*/ 93 h 184"/>
                  <a:gd name="T2" fmla="*/ 93 w 93"/>
                  <a:gd name="T3" fmla="*/ 47 h 184"/>
                  <a:gd name="T4" fmla="*/ 46 w 93"/>
                  <a:gd name="T5" fmla="*/ 0 h 184"/>
                  <a:gd name="T6" fmla="*/ 0 w 93"/>
                  <a:gd name="T7" fmla="*/ 47 h 184"/>
                  <a:gd name="T8" fmla="*/ 36 w 93"/>
                  <a:gd name="T9" fmla="*/ 92 h 184"/>
                  <a:gd name="T10" fmla="*/ 36 w 93"/>
                  <a:gd name="T11" fmla="*/ 184 h 184"/>
                  <a:gd name="T12" fmla="*/ 51 w 93"/>
                  <a:gd name="T13" fmla="*/ 184 h 184"/>
                  <a:gd name="T14" fmla="*/ 51 w 93"/>
                  <a:gd name="T15" fmla="*/ 93 h 184"/>
                  <a:gd name="T16" fmla="*/ 19 w 93"/>
                  <a:gd name="T17" fmla="*/ 47 h 184"/>
                  <a:gd name="T18" fmla="*/ 46 w 93"/>
                  <a:gd name="T19" fmla="*/ 19 h 184"/>
                  <a:gd name="T20" fmla="*/ 74 w 93"/>
                  <a:gd name="T21" fmla="*/ 47 h 184"/>
                  <a:gd name="T22" fmla="*/ 46 w 93"/>
                  <a:gd name="T23" fmla="*/ 74 h 184"/>
                  <a:gd name="T24" fmla="*/ 19 w 93"/>
                  <a:gd name="T25" fmla="*/ 4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84">
                    <a:moveTo>
                      <a:pt x="51" y="93"/>
                    </a:moveTo>
                    <a:cubicBezTo>
                      <a:pt x="75" y="90"/>
                      <a:pt x="93" y="71"/>
                      <a:pt x="93" y="47"/>
                    </a:cubicBezTo>
                    <a:cubicBezTo>
                      <a:pt x="93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69"/>
                      <a:pt x="15" y="87"/>
                      <a:pt x="36" y="92"/>
                    </a:cubicBezTo>
                    <a:cubicBezTo>
                      <a:pt x="36" y="184"/>
                      <a:pt x="36" y="184"/>
                      <a:pt x="36" y="184"/>
                    </a:cubicBezTo>
                    <a:cubicBezTo>
                      <a:pt x="51" y="184"/>
                      <a:pt x="51" y="184"/>
                      <a:pt x="51" y="184"/>
                    </a:cubicBezTo>
                    <a:lnTo>
                      <a:pt x="51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4" y="32"/>
                      <a:pt x="74" y="47"/>
                    </a:cubicBezTo>
                    <a:cubicBezTo>
                      <a:pt x="74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 rot="5400000" flipH="1">
                <a:off x="1754368" y="4304359"/>
                <a:ext cx="372735" cy="440504"/>
              </a:xfrm>
              <a:custGeom>
                <a:avLst/>
                <a:gdLst>
                  <a:gd name="T0" fmla="*/ 50 w 65"/>
                  <a:gd name="T1" fmla="*/ 0 h 77"/>
                  <a:gd name="T2" fmla="*/ 50 w 65"/>
                  <a:gd name="T3" fmla="*/ 0 h 77"/>
                  <a:gd name="T4" fmla="*/ 2 w 65"/>
                  <a:gd name="T5" fmla="*/ 61 h 77"/>
                  <a:gd name="T6" fmla="*/ 0 w 65"/>
                  <a:gd name="T7" fmla="*/ 61 h 77"/>
                  <a:gd name="T8" fmla="*/ 0 w 65"/>
                  <a:gd name="T9" fmla="*/ 77 h 77"/>
                  <a:gd name="T10" fmla="*/ 2 w 65"/>
                  <a:gd name="T11" fmla="*/ 77 h 77"/>
                  <a:gd name="T12" fmla="*/ 43 w 65"/>
                  <a:gd name="T13" fmla="*/ 63 h 77"/>
                  <a:gd name="T14" fmla="*/ 65 w 65"/>
                  <a:gd name="T15" fmla="*/ 0 h 77"/>
                  <a:gd name="T16" fmla="*/ 65 w 65"/>
                  <a:gd name="T17" fmla="*/ 0 h 77"/>
                  <a:gd name="T18" fmla="*/ 50 w 65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23"/>
                      <a:pt x="44" y="61"/>
                      <a:pt x="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13" y="77"/>
                      <a:pt x="29" y="75"/>
                      <a:pt x="43" y="63"/>
                    </a:cubicBezTo>
                    <a:cubicBezTo>
                      <a:pt x="58" y="50"/>
                      <a:pt x="65" y="29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Rectangle 45"/>
              <p:cNvSpPr>
                <a:spLocks noChangeArrowheads="1"/>
              </p:cNvSpPr>
              <p:nvPr/>
            </p:nvSpPr>
            <p:spPr bwMode="auto">
              <a:xfrm rot="5400000" flipH="1">
                <a:off x="-1034881" y="5914101"/>
                <a:ext cx="5275159" cy="85507"/>
              </a:xfrm>
              <a:prstGeom prst="rect">
                <a:avLst/>
              </a:pr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 rot="5400000" flipH="1">
                <a:off x="1599881" y="2923549"/>
                <a:ext cx="355792" cy="435664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47"/>
              <p:cNvSpPr>
                <a:spLocks noEditPoints="1"/>
              </p:cNvSpPr>
              <p:nvPr/>
            </p:nvSpPr>
            <p:spPr bwMode="auto">
              <a:xfrm rot="5400000" flipH="1">
                <a:off x="2344140" y="2391488"/>
                <a:ext cx="527637" cy="1224699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Rectangle 48"/>
              <p:cNvSpPr>
                <a:spLocks noChangeArrowheads="1"/>
              </p:cNvSpPr>
              <p:nvPr/>
            </p:nvSpPr>
            <p:spPr bwMode="auto">
              <a:xfrm rot="5400000" flipH="1">
                <a:off x="-1208750" y="4588146"/>
                <a:ext cx="5275160" cy="84712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49"/>
              <p:cNvSpPr>
                <a:spLocks noEditPoints="1"/>
              </p:cNvSpPr>
              <p:nvPr/>
            </p:nvSpPr>
            <p:spPr bwMode="auto">
              <a:xfrm rot="5400000" flipH="1">
                <a:off x="2291686" y="958638"/>
                <a:ext cx="532477" cy="1321513"/>
              </a:xfrm>
              <a:custGeom>
                <a:avLst/>
                <a:gdLst>
                  <a:gd name="T0" fmla="*/ 54 w 93"/>
                  <a:gd name="T1" fmla="*/ 92 h 230"/>
                  <a:gd name="T2" fmla="*/ 93 w 93"/>
                  <a:gd name="T3" fmla="*/ 47 h 230"/>
                  <a:gd name="T4" fmla="*/ 47 w 93"/>
                  <a:gd name="T5" fmla="*/ 0 h 230"/>
                  <a:gd name="T6" fmla="*/ 0 w 93"/>
                  <a:gd name="T7" fmla="*/ 47 h 230"/>
                  <a:gd name="T8" fmla="*/ 39 w 93"/>
                  <a:gd name="T9" fmla="*/ 92 h 230"/>
                  <a:gd name="T10" fmla="*/ 39 w 93"/>
                  <a:gd name="T11" fmla="*/ 230 h 230"/>
                  <a:gd name="T12" fmla="*/ 54 w 93"/>
                  <a:gd name="T13" fmla="*/ 230 h 230"/>
                  <a:gd name="T14" fmla="*/ 54 w 93"/>
                  <a:gd name="T15" fmla="*/ 92 h 230"/>
                  <a:gd name="T16" fmla="*/ 19 w 93"/>
                  <a:gd name="T17" fmla="*/ 47 h 230"/>
                  <a:gd name="T18" fmla="*/ 47 w 93"/>
                  <a:gd name="T19" fmla="*/ 19 h 230"/>
                  <a:gd name="T20" fmla="*/ 74 w 93"/>
                  <a:gd name="T21" fmla="*/ 47 h 230"/>
                  <a:gd name="T22" fmla="*/ 47 w 93"/>
                  <a:gd name="T23" fmla="*/ 74 h 230"/>
                  <a:gd name="T24" fmla="*/ 19 w 93"/>
                  <a:gd name="T25" fmla="*/ 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230">
                    <a:moveTo>
                      <a:pt x="54" y="92"/>
                    </a:moveTo>
                    <a:cubicBezTo>
                      <a:pt x="76" y="89"/>
                      <a:pt x="93" y="70"/>
                      <a:pt x="93" y="47"/>
                    </a:cubicBezTo>
                    <a:cubicBezTo>
                      <a:pt x="93" y="21"/>
                      <a:pt x="72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70"/>
                      <a:pt x="17" y="89"/>
                      <a:pt x="39" y="92"/>
                    </a:cubicBezTo>
                    <a:cubicBezTo>
                      <a:pt x="39" y="230"/>
                      <a:pt x="39" y="230"/>
                      <a:pt x="39" y="230"/>
                    </a:cubicBezTo>
                    <a:cubicBezTo>
                      <a:pt x="54" y="230"/>
                      <a:pt x="54" y="230"/>
                      <a:pt x="54" y="230"/>
                    </a:cubicBezTo>
                    <a:lnTo>
                      <a:pt x="54" y="92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7" y="19"/>
                    </a:cubicBezTo>
                    <a:cubicBezTo>
                      <a:pt x="62" y="19"/>
                      <a:pt x="74" y="32"/>
                      <a:pt x="74" y="47"/>
                    </a:cubicBezTo>
                    <a:cubicBezTo>
                      <a:pt x="74" y="62"/>
                      <a:pt x="62" y="74"/>
                      <a:pt x="47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 rot="5400000" flipH="1">
                <a:off x="1433671" y="1529426"/>
                <a:ext cx="416300" cy="510694"/>
              </a:xfrm>
              <a:custGeom>
                <a:avLst/>
                <a:gdLst>
                  <a:gd name="T0" fmla="*/ 58 w 73"/>
                  <a:gd name="T1" fmla="*/ 0 h 89"/>
                  <a:gd name="T2" fmla="*/ 58 w 73"/>
                  <a:gd name="T3" fmla="*/ 1 h 89"/>
                  <a:gd name="T4" fmla="*/ 1 w 73"/>
                  <a:gd name="T5" fmla="*/ 74 h 89"/>
                  <a:gd name="T6" fmla="*/ 0 w 73"/>
                  <a:gd name="T7" fmla="*/ 74 h 89"/>
                  <a:gd name="T8" fmla="*/ 0 w 73"/>
                  <a:gd name="T9" fmla="*/ 89 h 89"/>
                  <a:gd name="T10" fmla="*/ 1 w 73"/>
                  <a:gd name="T11" fmla="*/ 89 h 89"/>
                  <a:gd name="T12" fmla="*/ 58 w 73"/>
                  <a:gd name="T13" fmla="*/ 60 h 89"/>
                  <a:gd name="T14" fmla="*/ 73 w 73"/>
                  <a:gd name="T15" fmla="*/ 1 h 89"/>
                  <a:gd name="T16" fmla="*/ 73 w 73"/>
                  <a:gd name="T17" fmla="*/ 0 h 89"/>
                  <a:gd name="T18" fmla="*/ 58 w 73"/>
                  <a:gd name="T1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89">
                    <a:moveTo>
                      <a:pt x="58" y="0"/>
                    </a:moveTo>
                    <a:cubicBezTo>
                      <a:pt x="58" y="1"/>
                      <a:pt x="58" y="1"/>
                      <a:pt x="58" y="1"/>
                    </a:cubicBezTo>
                    <a:cubicBezTo>
                      <a:pt x="58" y="23"/>
                      <a:pt x="52" y="74"/>
                      <a:pt x="1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26" y="89"/>
                      <a:pt x="45" y="79"/>
                      <a:pt x="58" y="60"/>
                    </a:cubicBezTo>
                    <a:cubicBezTo>
                      <a:pt x="71" y="41"/>
                      <a:pt x="73" y="17"/>
                      <a:pt x="73" y="1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TextBox 173"/>
              <p:cNvSpPr txBox="1"/>
              <p:nvPr/>
            </p:nvSpPr>
            <p:spPr>
              <a:xfrm>
                <a:off x="2744715" y="1475332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01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3" name="TextBox 174"/>
              <p:cNvSpPr txBox="1"/>
              <p:nvPr/>
            </p:nvSpPr>
            <p:spPr>
              <a:xfrm>
                <a:off x="2744715" y="284903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02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4" name="TextBox 175"/>
              <p:cNvSpPr txBox="1"/>
              <p:nvPr/>
            </p:nvSpPr>
            <p:spPr>
              <a:xfrm>
                <a:off x="2744715" y="420448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03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69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303640" y="1051504"/>
              <a:ext cx="1448668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支教需求</a:t>
              </a: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326299" y="2477804"/>
              <a:ext cx="1448669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学科需求</a:t>
              </a:r>
              <a:endParaRPr lang="en-US" sz="1400" b="1" dirty="0">
                <a:solidFill>
                  <a:srgbClr val="7A8EA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2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2326299" y="3836597"/>
              <a:ext cx="1448669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学校环境</a:t>
              </a: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60" name="组合 1059"/>
          <p:cNvGrpSpPr/>
          <p:nvPr/>
        </p:nvGrpSpPr>
        <p:grpSpPr>
          <a:xfrm>
            <a:off x="8456574" y="1044576"/>
            <a:ext cx="3317844" cy="8677282"/>
            <a:chOff x="8409948" y="1051504"/>
            <a:chExt cx="3317844" cy="8677282"/>
          </a:xfrm>
        </p:grpSpPr>
        <p:grpSp>
          <p:nvGrpSpPr>
            <p:cNvPr id="256" name="组合 255"/>
            <p:cNvGrpSpPr/>
            <p:nvPr/>
          </p:nvGrpSpPr>
          <p:grpSpPr>
            <a:xfrm flipH="1">
              <a:off x="9893958" y="1095803"/>
              <a:ext cx="1833834" cy="8632983"/>
              <a:chOff x="1386474" y="1353156"/>
              <a:chExt cx="1833834" cy="8632983"/>
            </a:xfrm>
          </p:grpSpPr>
          <p:sp>
            <p:nvSpPr>
              <p:cNvPr id="257" name="Rectangle 42"/>
              <p:cNvSpPr>
                <a:spLocks noChangeArrowheads="1"/>
              </p:cNvSpPr>
              <p:nvPr/>
            </p:nvSpPr>
            <p:spPr bwMode="auto">
              <a:xfrm rot="5400000" flipH="1">
                <a:off x="-872321" y="7303783"/>
                <a:ext cx="5275160" cy="89552"/>
              </a:xfrm>
              <a:prstGeom prst="rect">
                <a:avLst/>
              </a:pr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43"/>
              <p:cNvSpPr>
                <a:spLocks noEditPoints="1"/>
              </p:cNvSpPr>
              <p:nvPr/>
            </p:nvSpPr>
            <p:spPr bwMode="auto">
              <a:xfrm rot="5400000" flipH="1">
                <a:off x="2423595" y="3834395"/>
                <a:ext cx="532477" cy="1057694"/>
              </a:xfrm>
              <a:custGeom>
                <a:avLst/>
                <a:gdLst>
                  <a:gd name="T0" fmla="*/ 51 w 93"/>
                  <a:gd name="T1" fmla="*/ 93 h 184"/>
                  <a:gd name="T2" fmla="*/ 93 w 93"/>
                  <a:gd name="T3" fmla="*/ 47 h 184"/>
                  <a:gd name="T4" fmla="*/ 46 w 93"/>
                  <a:gd name="T5" fmla="*/ 0 h 184"/>
                  <a:gd name="T6" fmla="*/ 0 w 93"/>
                  <a:gd name="T7" fmla="*/ 47 h 184"/>
                  <a:gd name="T8" fmla="*/ 36 w 93"/>
                  <a:gd name="T9" fmla="*/ 92 h 184"/>
                  <a:gd name="T10" fmla="*/ 36 w 93"/>
                  <a:gd name="T11" fmla="*/ 184 h 184"/>
                  <a:gd name="T12" fmla="*/ 51 w 93"/>
                  <a:gd name="T13" fmla="*/ 184 h 184"/>
                  <a:gd name="T14" fmla="*/ 51 w 93"/>
                  <a:gd name="T15" fmla="*/ 93 h 184"/>
                  <a:gd name="T16" fmla="*/ 19 w 93"/>
                  <a:gd name="T17" fmla="*/ 47 h 184"/>
                  <a:gd name="T18" fmla="*/ 46 w 93"/>
                  <a:gd name="T19" fmla="*/ 19 h 184"/>
                  <a:gd name="T20" fmla="*/ 74 w 93"/>
                  <a:gd name="T21" fmla="*/ 47 h 184"/>
                  <a:gd name="T22" fmla="*/ 46 w 93"/>
                  <a:gd name="T23" fmla="*/ 74 h 184"/>
                  <a:gd name="T24" fmla="*/ 19 w 93"/>
                  <a:gd name="T25" fmla="*/ 4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84">
                    <a:moveTo>
                      <a:pt x="51" y="93"/>
                    </a:moveTo>
                    <a:cubicBezTo>
                      <a:pt x="75" y="90"/>
                      <a:pt x="93" y="71"/>
                      <a:pt x="93" y="47"/>
                    </a:cubicBezTo>
                    <a:cubicBezTo>
                      <a:pt x="93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69"/>
                      <a:pt x="15" y="87"/>
                      <a:pt x="36" y="92"/>
                    </a:cubicBezTo>
                    <a:cubicBezTo>
                      <a:pt x="36" y="184"/>
                      <a:pt x="36" y="184"/>
                      <a:pt x="36" y="184"/>
                    </a:cubicBezTo>
                    <a:cubicBezTo>
                      <a:pt x="51" y="184"/>
                      <a:pt x="51" y="184"/>
                      <a:pt x="51" y="184"/>
                    </a:cubicBezTo>
                    <a:lnTo>
                      <a:pt x="51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4" y="32"/>
                      <a:pt x="74" y="47"/>
                    </a:cubicBezTo>
                    <a:cubicBezTo>
                      <a:pt x="74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44"/>
              <p:cNvSpPr>
                <a:spLocks/>
              </p:cNvSpPr>
              <p:nvPr/>
            </p:nvSpPr>
            <p:spPr bwMode="auto">
              <a:xfrm rot="5400000" flipH="1">
                <a:off x="1754368" y="4304359"/>
                <a:ext cx="372735" cy="440504"/>
              </a:xfrm>
              <a:custGeom>
                <a:avLst/>
                <a:gdLst>
                  <a:gd name="T0" fmla="*/ 50 w 65"/>
                  <a:gd name="T1" fmla="*/ 0 h 77"/>
                  <a:gd name="T2" fmla="*/ 50 w 65"/>
                  <a:gd name="T3" fmla="*/ 0 h 77"/>
                  <a:gd name="T4" fmla="*/ 2 w 65"/>
                  <a:gd name="T5" fmla="*/ 61 h 77"/>
                  <a:gd name="T6" fmla="*/ 0 w 65"/>
                  <a:gd name="T7" fmla="*/ 61 h 77"/>
                  <a:gd name="T8" fmla="*/ 0 w 65"/>
                  <a:gd name="T9" fmla="*/ 77 h 77"/>
                  <a:gd name="T10" fmla="*/ 2 w 65"/>
                  <a:gd name="T11" fmla="*/ 77 h 77"/>
                  <a:gd name="T12" fmla="*/ 43 w 65"/>
                  <a:gd name="T13" fmla="*/ 63 h 77"/>
                  <a:gd name="T14" fmla="*/ 65 w 65"/>
                  <a:gd name="T15" fmla="*/ 0 h 77"/>
                  <a:gd name="T16" fmla="*/ 65 w 65"/>
                  <a:gd name="T17" fmla="*/ 0 h 77"/>
                  <a:gd name="T18" fmla="*/ 50 w 65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23"/>
                      <a:pt x="44" y="61"/>
                      <a:pt x="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13" y="77"/>
                      <a:pt x="29" y="75"/>
                      <a:pt x="43" y="63"/>
                    </a:cubicBezTo>
                    <a:cubicBezTo>
                      <a:pt x="58" y="50"/>
                      <a:pt x="65" y="29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5BC9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Rectangle 45"/>
              <p:cNvSpPr>
                <a:spLocks noChangeArrowheads="1"/>
              </p:cNvSpPr>
              <p:nvPr/>
            </p:nvSpPr>
            <p:spPr bwMode="auto">
              <a:xfrm rot="5400000" flipH="1">
                <a:off x="-1034881" y="5914101"/>
                <a:ext cx="5275159" cy="85507"/>
              </a:xfrm>
              <a:prstGeom prst="rect">
                <a:avLst/>
              </a:pr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46"/>
              <p:cNvSpPr>
                <a:spLocks/>
              </p:cNvSpPr>
              <p:nvPr/>
            </p:nvSpPr>
            <p:spPr bwMode="auto">
              <a:xfrm rot="5400000" flipH="1">
                <a:off x="1599881" y="2923549"/>
                <a:ext cx="355792" cy="435664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47"/>
              <p:cNvSpPr>
                <a:spLocks noEditPoints="1"/>
              </p:cNvSpPr>
              <p:nvPr/>
            </p:nvSpPr>
            <p:spPr bwMode="auto">
              <a:xfrm rot="5400000" flipH="1">
                <a:off x="2344140" y="2391488"/>
                <a:ext cx="527637" cy="1224699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4195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Rectangle 48"/>
              <p:cNvSpPr>
                <a:spLocks noChangeArrowheads="1"/>
              </p:cNvSpPr>
              <p:nvPr/>
            </p:nvSpPr>
            <p:spPr bwMode="auto">
              <a:xfrm rot="5400000" flipH="1">
                <a:off x="-1208750" y="4588146"/>
                <a:ext cx="5275160" cy="84712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49"/>
              <p:cNvSpPr>
                <a:spLocks noEditPoints="1"/>
              </p:cNvSpPr>
              <p:nvPr/>
            </p:nvSpPr>
            <p:spPr bwMode="auto">
              <a:xfrm rot="5400000" flipH="1">
                <a:off x="2291686" y="958638"/>
                <a:ext cx="532477" cy="1321513"/>
              </a:xfrm>
              <a:custGeom>
                <a:avLst/>
                <a:gdLst>
                  <a:gd name="T0" fmla="*/ 54 w 93"/>
                  <a:gd name="T1" fmla="*/ 92 h 230"/>
                  <a:gd name="T2" fmla="*/ 93 w 93"/>
                  <a:gd name="T3" fmla="*/ 47 h 230"/>
                  <a:gd name="T4" fmla="*/ 47 w 93"/>
                  <a:gd name="T5" fmla="*/ 0 h 230"/>
                  <a:gd name="T6" fmla="*/ 0 w 93"/>
                  <a:gd name="T7" fmla="*/ 47 h 230"/>
                  <a:gd name="T8" fmla="*/ 39 w 93"/>
                  <a:gd name="T9" fmla="*/ 92 h 230"/>
                  <a:gd name="T10" fmla="*/ 39 w 93"/>
                  <a:gd name="T11" fmla="*/ 230 h 230"/>
                  <a:gd name="T12" fmla="*/ 54 w 93"/>
                  <a:gd name="T13" fmla="*/ 230 h 230"/>
                  <a:gd name="T14" fmla="*/ 54 w 93"/>
                  <a:gd name="T15" fmla="*/ 92 h 230"/>
                  <a:gd name="T16" fmla="*/ 19 w 93"/>
                  <a:gd name="T17" fmla="*/ 47 h 230"/>
                  <a:gd name="T18" fmla="*/ 47 w 93"/>
                  <a:gd name="T19" fmla="*/ 19 h 230"/>
                  <a:gd name="T20" fmla="*/ 74 w 93"/>
                  <a:gd name="T21" fmla="*/ 47 h 230"/>
                  <a:gd name="T22" fmla="*/ 47 w 93"/>
                  <a:gd name="T23" fmla="*/ 74 h 230"/>
                  <a:gd name="T24" fmla="*/ 19 w 93"/>
                  <a:gd name="T25" fmla="*/ 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230">
                    <a:moveTo>
                      <a:pt x="54" y="92"/>
                    </a:moveTo>
                    <a:cubicBezTo>
                      <a:pt x="76" y="89"/>
                      <a:pt x="93" y="70"/>
                      <a:pt x="93" y="47"/>
                    </a:cubicBezTo>
                    <a:cubicBezTo>
                      <a:pt x="93" y="21"/>
                      <a:pt x="72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70"/>
                      <a:pt x="17" y="89"/>
                      <a:pt x="39" y="92"/>
                    </a:cubicBezTo>
                    <a:cubicBezTo>
                      <a:pt x="39" y="230"/>
                      <a:pt x="39" y="230"/>
                      <a:pt x="39" y="230"/>
                    </a:cubicBezTo>
                    <a:cubicBezTo>
                      <a:pt x="54" y="230"/>
                      <a:pt x="54" y="230"/>
                      <a:pt x="54" y="230"/>
                    </a:cubicBezTo>
                    <a:lnTo>
                      <a:pt x="54" y="92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7" y="19"/>
                    </a:cubicBezTo>
                    <a:cubicBezTo>
                      <a:pt x="62" y="19"/>
                      <a:pt x="74" y="32"/>
                      <a:pt x="74" y="47"/>
                    </a:cubicBezTo>
                    <a:cubicBezTo>
                      <a:pt x="74" y="62"/>
                      <a:pt x="62" y="74"/>
                      <a:pt x="47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50"/>
              <p:cNvSpPr>
                <a:spLocks/>
              </p:cNvSpPr>
              <p:nvPr/>
            </p:nvSpPr>
            <p:spPr bwMode="auto">
              <a:xfrm rot="5400000" flipH="1">
                <a:off x="1433671" y="1529426"/>
                <a:ext cx="416300" cy="510694"/>
              </a:xfrm>
              <a:custGeom>
                <a:avLst/>
                <a:gdLst>
                  <a:gd name="T0" fmla="*/ 58 w 73"/>
                  <a:gd name="T1" fmla="*/ 0 h 89"/>
                  <a:gd name="T2" fmla="*/ 58 w 73"/>
                  <a:gd name="T3" fmla="*/ 1 h 89"/>
                  <a:gd name="T4" fmla="*/ 1 w 73"/>
                  <a:gd name="T5" fmla="*/ 74 h 89"/>
                  <a:gd name="T6" fmla="*/ 0 w 73"/>
                  <a:gd name="T7" fmla="*/ 74 h 89"/>
                  <a:gd name="T8" fmla="*/ 0 w 73"/>
                  <a:gd name="T9" fmla="*/ 89 h 89"/>
                  <a:gd name="T10" fmla="*/ 1 w 73"/>
                  <a:gd name="T11" fmla="*/ 89 h 89"/>
                  <a:gd name="T12" fmla="*/ 58 w 73"/>
                  <a:gd name="T13" fmla="*/ 60 h 89"/>
                  <a:gd name="T14" fmla="*/ 73 w 73"/>
                  <a:gd name="T15" fmla="*/ 1 h 89"/>
                  <a:gd name="T16" fmla="*/ 73 w 73"/>
                  <a:gd name="T17" fmla="*/ 0 h 89"/>
                  <a:gd name="T18" fmla="*/ 58 w 73"/>
                  <a:gd name="T1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89">
                    <a:moveTo>
                      <a:pt x="58" y="0"/>
                    </a:moveTo>
                    <a:cubicBezTo>
                      <a:pt x="58" y="1"/>
                      <a:pt x="58" y="1"/>
                      <a:pt x="58" y="1"/>
                    </a:cubicBezTo>
                    <a:cubicBezTo>
                      <a:pt x="58" y="23"/>
                      <a:pt x="52" y="74"/>
                      <a:pt x="1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26" y="89"/>
                      <a:pt x="45" y="79"/>
                      <a:pt x="58" y="60"/>
                    </a:cubicBezTo>
                    <a:cubicBezTo>
                      <a:pt x="71" y="41"/>
                      <a:pt x="73" y="17"/>
                      <a:pt x="73" y="1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2BB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TextBox 173"/>
              <p:cNvSpPr txBox="1"/>
              <p:nvPr/>
            </p:nvSpPr>
            <p:spPr>
              <a:xfrm>
                <a:off x="2744715" y="1475332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01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7" name="TextBox 174"/>
              <p:cNvSpPr txBox="1"/>
              <p:nvPr/>
            </p:nvSpPr>
            <p:spPr>
              <a:xfrm>
                <a:off x="2744715" y="284903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02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8" name="TextBox 175"/>
              <p:cNvSpPr txBox="1"/>
              <p:nvPr/>
            </p:nvSpPr>
            <p:spPr>
              <a:xfrm>
                <a:off x="2744715" y="420448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03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70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8456574" y="1051504"/>
              <a:ext cx="1415798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支教愿望</a:t>
              </a:r>
              <a:endParaRPr lang="en-US" altLang="zh-CN" sz="2400" b="1" dirty="0" smtClean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3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8409948" y="2477804"/>
              <a:ext cx="1462424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擅长方向</a:t>
              </a: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4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8409948" y="3837743"/>
              <a:ext cx="1462424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0E6254"/>
                  </a:solidFill>
                  <a:ea typeface="方正正黑简体" panose="02000000000000000000" pitchFamily="2" charset="-122"/>
                  <a:sym typeface="Arial" panose="020B0604020202020204" pitchFamily="34" charset="0"/>
                </a:rPr>
                <a:t>期待条件</a:t>
              </a:r>
              <a:endParaRPr lang="en-US" sz="3200" b="1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61" name="组合 1060"/>
          <p:cNvGrpSpPr/>
          <p:nvPr/>
        </p:nvGrpSpPr>
        <p:grpSpPr>
          <a:xfrm>
            <a:off x="3633403" y="1979135"/>
            <a:ext cx="4823171" cy="4878865"/>
            <a:chOff x="3633403" y="1979135"/>
            <a:chExt cx="4823171" cy="4878865"/>
          </a:xfrm>
        </p:grpSpPr>
        <p:grpSp>
          <p:nvGrpSpPr>
            <p:cNvPr id="8" name="组合 7"/>
            <p:cNvGrpSpPr/>
            <p:nvPr/>
          </p:nvGrpSpPr>
          <p:grpSpPr>
            <a:xfrm>
              <a:off x="3633403" y="1979135"/>
              <a:ext cx="4823171" cy="4878865"/>
              <a:chOff x="3772863" y="1979135"/>
              <a:chExt cx="4823171" cy="4878865"/>
            </a:xfrm>
          </p:grpSpPr>
          <p:sp>
            <p:nvSpPr>
              <p:cNvPr id="5" name="稻壳儿小白白(http://dwz.cn/Wu2UP)"/>
              <p:cNvSpPr/>
              <p:nvPr/>
            </p:nvSpPr>
            <p:spPr bwMode="auto">
              <a:xfrm>
                <a:off x="3772863" y="3804219"/>
                <a:ext cx="3484562" cy="3053781"/>
              </a:xfrm>
              <a:custGeom>
                <a:avLst/>
                <a:gdLst>
                  <a:gd name="T0" fmla="*/ 0 w 1523036"/>
                  <a:gd name="T1" fmla="*/ 1386393 h 1678756"/>
                  <a:gd name="T2" fmla="*/ 4027793 w 1523036"/>
                  <a:gd name="T3" fmla="*/ 28 h 1678756"/>
                  <a:gd name="T4" fmla="*/ 7972348 w 1523036"/>
                  <a:gd name="T5" fmla="*/ 1386393 h 1678756"/>
                  <a:gd name="T6" fmla="*/ 0 w 1523036"/>
                  <a:gd name="T7" fmla="*/ 1386393 h 167875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23036" h="1678756">
                    <a:moveTo>
                      <a:pt x="0" y="1678756"/>
                    </a:moveTo>
                    <a:cubicBezTo>
                      <a:pt x="253839" y="1304712"/>
                      <a:pt x="634900" y="7652"/>
                      <a:pt x="769469" y="34"/>
                    </a:cubicBezTo>
                    <a:cubicBezTo>
                      <a:pt x="904038" y="-7584"/>
                      <a:pt x="1269197" y="1304712"/>
                      <a:pt x="1523036" y="1678756"/>
                    </a:cubicBezTo>
                    <a:lnTo>
                      <a:pt x="0" y="1678756"/>
                    </a:lnTo>
                    <a:close/>
                  </a:path>
                </a:pathLst>
              </a:custGeom>
              <a:solidFill>
                <a:srgbClr val="117A68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ea typeface="苹方 粗体" panose="020B0600000000000000" pitchFamily="34" charset="-122"/>
                </a:endParaRPr>
              </a:p>
            </p:txBody>
          </p:sp>
          <p:sp>
            <p:nvSpPr>
              <p:cNvPr id="6" name="稻壳儿小白白(http://dwz.cn/Wu2UP)"/>
              <p:cNvSpPr/>
              <p:nvPr/>
            </p:nvSpPr>
            <p:spPr bwMode="auto">
              <a:xfrm>
                <a:off x="5111472" y="1979135"/>
                <a:ext cx="3484562" cy="4865077"/>
              </a:xfrm>
              <a:custGeom>
                <a:avLst/>
                <a:gdLst>
                  <a:gd name="T0" fmla="*/ 0 w 1523036"/>
                  <a:gd name="T1" fmla="*/ 3518764 h 1678756"/>
                  <a:gd name="T2" fmla="*/ 4027793 w 1523036"/>
                  <a:gd name="T3" fmla="*/ 71 h 1678756"/>
                  <a:gd name="T4" fmla="*/ 7972348 w 1523036"/>
                  <a:gd name="T5" fmla="*/ 3518764 h 1678756"/>
                  <a:gd name="T6" fmla="*/ 0 w 1523036"/>
                  <a:gd name="T7" fmla="*/ 3518764 h 167875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23036" h="1678756">
                    <a:moveTo>
                      <a:pt x="0" y="1678756"/>
                    </a:moveTo>
                    <a:cubicBezTo>
                      <a:pt x="253839" y="1304712"/>
                      <a:pt x="634900" y="7652"/>
                      <a:pt x="769469" y="34"/>
                    </a:cubicBezTo>
                    <a:cubicBezTo>
                      <a:pt x="904038" y="-7584"/>
                      <a:pt x="1269197" y="1304712"/>
                      <a:pt x="1523036" y="1678756"/>
                    </a:cubicBezTo>
                    <a:lnTo>
                      <a:pt x="0" y="1678756"/>
                    </a:lnTo>
                    <a:close/>
                  </a:path>
                </a:pathLst>
              </a:custGeom>
              <a:solidFill>
                <a:srgbClr val="32BB99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ea typeface="苹方 粗体" panose="020B0600000000000000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906389" y="5287335"/>
                <a:ext cx="26548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现有</a:t>
                </a:r>
                <a:r>
                  <a:rPr lang="zh-CN" altLang="en-US" sz="3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支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教模式</a:t>
                </a:r>
                <a:endParaRPr lang="en-US" altLang="zh-CN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黑简体" panose="02000000000000000000" pitchFamily="2" charset="-122"/>
                  <a:ea typeface="方正正黑简体" panose="02000000000000000000" pitchFamily="2" charset="-122"/>
                </a:endParaRPr>
              </a:p>
            </p:txBody>
          </p:sp>
        </p:grpSp>
        <p:sp>
          <p:nvSpPr>
            <p:cNvPr id="1046" name="矩形 1045"/>
            <p:cNvSpPr/>
            <p:nvPr/>
          </p:nvSpPr>
          <p:spPr>
            <a:xfrm>
              <a:off x="4994020" y="5992132"/>
              <a:ext cx="2040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“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包办婚姻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”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  <p:cxnSp>
        <p:nvCxnSpPr>
          <p:cNvPr id="276" name="Straight Connector 88"/>
          <p:cNvCxnSpPr>
            <a:stCxn id="269" idx="3"/>
            <a:endCxn id="270" idx="1"/>
          </p:cNvCxnSpPr>
          <p:nvPr/>
        </p:nvCxnSpPr>
        <p:spPr>
          <a:xfrm flipV="1">
            <a:off x="3798934" y="1303109"/>
            <a:ext cx="4704266" cy="9233"/>
          </a:xfrm>
          <a:prstGeom prst="line">
            <a:avLst/>
          </a:prstGeom>
          <a:ln w="19050">
            <a:solidFill>
              <a:srgbClr val="0E6254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88"/>
          <p:cNvCxnSpPr>
            <a:stCxn id="271" idx="3"/>
            <a:endCxn id="273" idx="1"/>
          </p:cNvCxnSpPr>
          <p:nvPr/>
        </p:nvCxnSpPr>
        <p:spPr>
          <a:xfrm flipV="1">
            <a:off x="3821594" y="2729409"/>
            <a:ext cx="4634980" cy="9233"/>
          </a:xfrm>
          <a:prstGeom prst="line">
            <a:avLst/>
          </a:prstGeom>
          <a:ln w="19050">
            <a:solidFill>
              <a:srgbClr val="0E6254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88"/>
          <p:cNvCxnSpPr>
            <a:stCxn id="272" idx="3"/>
            <a:endCxn id="274" idx="1"/>
          </p:cNvCxnSpPr>
          <p:nvPr/>
        </p:nvCxnSpPr>
        <p:spPr>
          <a:xfrm flipV="1">
            <a:off x="3821594" y="4089348"/>
            <a:ext cx="4634980" cy="8087"/>
          </a:xfrm>
          <a:prstGeom prst="line">
            <a:avLst/>
          </a:prstGeom>
          <a:ln w="19050">
            <a:solidFill>
              <a:srgbClr val="0E6254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图片 10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1"/>
          <a:stretch/>
        </p:blipFill>
        <p:spPr>
          <a:xfrm>
            <a:off x="5668424" y="614095"/>
            <a:ext cx="855152" cy="4013323"/>
          </a:xfrm>
          <a:prstGeom prst="rect">
            <a:avLst/>
          </a:prstGeom>
        </p:spPr>
      </p:pic>
      <p:sp>
        <p:nvSpPr>
          <p:cNvPr id="295" name="矩形 294"/>
          <p:cNvSpPr/>
          <p:nvPr/>
        </p:nvSpPr>
        <p:spPr>
          <a:xfrm>
            <a:off x="5075529" y="4992412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ln w="6350">
                  <a:solidFill>
                    <a:schemeClr val="bg1"/>
                  </a:solidFill>
                </a:ln>
                <a:solidFill>
                  <a:srgbClr val="0E625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“</a:t>
            </a:r>
            <a:r>
              <a:rPr lang="zh-CN" altLang="en-US" sz="2400" b="1" dirty="0" smtClean="0">
                <a:ln w="6350">
                  <a:solidFill>
                    <a:schemeClr val="bg1"/>
                  </a:solidFill>
                </a:ln>
                <a:solidFill>
                  <a:srgbClr val="0E625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自由恋爱</a:t>
            </a:r>
            <a:r>
              <a:rPr lang="en-US" altLang="zh-CN" sz="2400" b="1" dirty="0" smtClean="0">
                <a:ln w="6350">
                  <a:solidFill>
                    <a:schemeClr val="bg1"/>
                  </a:solidFill>
                </a:ln>
                <a:solidFill>
                  <a:srgbClr val="0E625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”</a:t>
            </a:r>
            <a:endParaRPr lang="zh-CN" altLang="en-US" sz="2400" b="1" dirty="0">
              <a:ln w="6350">
                <a:solidFill>
                  <a:schemeClr val="bg1"/>
                </a:solidFill>
              </a:ln>
              <a:solidFill>
                <a:srgbClr val="0E6254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5065"/>
          <a:stretch/>
        </p:blipFill>
        <p:spPr>
          <a:xfrm>
            <a:off x="1205071" y="5244122"/>
            <a:ext cx="2036623" cy="1606992"/>
          </a:xfrm>
          <a:prstGeom prst="rect">
            <a:avLst/>
          </a:prstGeom>
        </p:spPr>
      </p:pic>
      <p:pic>
        <p:nvPicPr>
          <p:cNvPr id="1066" name="图片 10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997" y="5354782"/>
            <a:ext cx="1824570" cy="1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0156 0.3446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364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项目简介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1200" y="1597440"/>
            <a:ext cx="10942965" cy="3485002"/>
            <a:chOff x="711200" y="1597440"/>
            <a:chExt cx="10942965" cy="3485002"/>
          </a:xfrm>
        </p:grpSpPr>
        <p:sp>
          <p:nvSpPr>
            <p:cNvPr id="24591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8855184" y="3917325"/>
              <a:ext cx="27989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支教团队信息</a:t>
              </a:r>
              <a:endParaRPr lang="en-US" sz="2400" b="1" dirty="0">
                <a:solidFill>
                  <a:srgbClr val="44546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78" name="稻壳儿小白白(http://dwz.cn/Wu2UP)"/>
            <p:cNvSpPr>
              <a:spLocks noChangeArrowheads="1"/>
            </p:cNvSpPr>
            <p:nvPr/>
          </p:nvSpPr>
          <p:spPr bwMode="auto">
            <a:xfrm rot="20751297">
              <a:off x="4315192" y="1896330"/>
              <a:ext cx="1589087" cy="3178175"/>
            </a:xfrm>
            <a:prstGeom prst="moon">
              <a:avLst>
                <a:gd name="adj" fmla="val 15190"/>
              </a:avLst>
            </a:prstGeom>
            <a:solidFill>
              <a:srgbClr val="32BB99"/>
            </a:solidFill>
            <a:ln w="3175">
              <a:solidFill>
                <a:srgbClr val="F8F8F8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79" name="稻壳儿小白白(http://dwz.cn/Wu2UP)"/>
            <p:cNvSpPr>
              <a:spLocks noChangeArrowheads="1"/>
            </p:cNvSpPr>
            <p:nvPr/>
          </p:nvSpPr>
          <p:spPr bwMode="auto">
            <a:xfrm rot="4551297">
              <a:off x="5127992" y="861280"/>
              <a:ext cx="1589087" cy="3176587"/>
            </a:xfrm>
            <a:prstGeom prst="moon">
              <a:avLst>
                <a:gd name="adj" fmla="val 15190"/>
              </a:avLst>
            </a:prstGeom>
            <a:solidFill>
              <a:srgbClr val="117A68"/>
            </a:solidFill>
            <a:ln w="3175">
              <a:solidFill>
                <a:srgbClr val="F8F8F8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80" name="稻壳儿小白白(http://dwz.cn/Wu2UP)"/>
            <p:cNvSpPr>
              <a:spLocks noChangeArrowheads="1"/>
            </p:cNvSpPr>
            <p:nvPr/>
          </p:nvSpPr>
          <p:spPr bwMode="auto">
            <a:xfrm rot="9951297">
              <a:off x="6164629" y="1675667"/>
              <a:ext cx="1589088" cy="3178175"/>
            </a:xfrm>
            <a:prstGeom prst="moon">
              <a:avLst>
                <a:gd name="adj" fmla="val 15190"/>
              </a:avLst>
            </a:prstGeom>
            <a:solidFill>
              <a:srgbClr val="32BB99"/>
            </a:solidFill>
            <a:ln w="3175">
              <a:solidFill>
                <a:srgbClr val="F8F8F8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81" name="稻壳儿小白白(http://dwz.cn/Wu2UP)"/>
            <p:cNvSpPr>
              <a:spLocks noChangeArrowheads="1"/>
            </p:cNvSpPr>
            <p:nvPr/>
          </p:nvSpPr>
          <p:spPr bwMode="auto">
            <a:xfrm rot="15351297">
              <a:off x="5364529" y="2699605"/>
              <a:ext cx="1589087" cy="3176588"/>
            </a:xfrm>
            <a:prstGeom prst="moon">
              <a:avLst>
                <a:gd name="adj" fmla="val 15190"/>
              </a:avLst>
            </a:prstGeom>
            <a:solidFill>
              <a:srgbClr val="117A68"/>
            </a:solidFill>
            <a:ln w="3175">
              <a:solidFill>
                <a:srgbClr val="F8F8F8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83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3416667" y="2739292"/>
              <a:ext cx="1049337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4584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4162792" y="4882417"/>
              <a:ext cx="1033462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4585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711200" y="2540579"/>
              <a:ext cx="24879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支教的</a:t>
              </a:r>
              <a:r>
                <a:rPr lang="zh-CN" altLang="en-US" sz="2400" b="1" dirty="0" smtClean="0">
                  <a:solidFill>
                    <a:srgbClr val="28967B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“百合网”</a:t>
              </a:r>
              <a:endParaRPr lang="en-US" sz="2400" b="1" dirty="0">
                <a:solidFill>
                  <a:srgbClr val="28967B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87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7845791" y="1597440"/>
              <a:ext cx="37522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针对</a:t>
              </a:r>
              <a:r>
                <a:rPr lang="zh-CN" altLang="en-US" sz="2400" b="1" dirty="0" smtClean="0">
                  <a:solidFill>
                    <a:srgbClr val="28967B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大学生</a:t>
              </a: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的</a:t>
              </a:r>
              <a:r>
                <a:rPr lang="zh-CN" altLang="en-US" sz="2400" b="1" dirty="0" smtClean="0">
                  <a:solidFill>
                    <a:srgbClr val="28967B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短期</a:t>
              </a: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支教平台</a:t>
              </a:r>
              <a:endParaRPr lang="en-US" sz="2400" b="1" dirty="0">
                <a:solidFill>
                  <a:srgbClr val="44546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89" name="稻壳儿小白白(http://dwz.cn/Wu2UP)"/>
            <p:cNvSpPr txBox="1">
              <a:spLocks noChangeArrowheads="1"/>
            </p:cNvSpPr>
            <p:nvPr/>
          </p:nvSpPr>
          <p:spPr bwMode="auto">
            <a:xfrm>
              <a:off x="1997442" y="4704674"/>
              <a:ext cx="1952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20000"/>
                </a:spcBef>
              </a:pPr>
              <a:r>
                <a:rPr lang="zh-CN" altLang="en-US" sz="2400" b="1" dirty="0" smtClean="0">
                  <a:solidFill>
                    <a:srgbClr val="445469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sym typeface="Arial" panose="020B0604020202020204" pitchFamily="34" charset="0"/>
                </a:rPr>
                <a:t>学校需求信息</a:t>
              </a:r>
              <a:endParaRPr lang="en-US" sz="2400" b="1" dirty="0">
                <a:solidFill>
                  <a:srgbClr val="445469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593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6607542" y="1780442"/>
              <a:ext cx="1049337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ea typeface="方正正黑简体" panose="02000000000000000000" pitchFamily="2" charset="-122"/>
              </a:endParaRPr>
            </a:p>
          </p:txBody>
        </p:sp>
        <p:sp>
          <p:nvSpPr>
            <p:cNvPr id="24594" name="稻壳儿小白白(http://dwz.cn/Wu2UP)"/>
            <p:cNvSpPr>
              <a:spLocks noChangeShapeType="1"/>
            </p:cNvSpPr>
            <p:nvPr/>
          </p:nvSpPr>
          <p:spPr bwMode="auto">
            <a:xfrm flipH="1">
              <a:off x="7552104" y="4099780"/>
              <a:ext cx="1033463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ea typeface="方正正黑简体" panose="020000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62" y="2524016"/>
            <a:ext cx="1819046" cy="17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3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00" name="图片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文本框 47"/>
          <p:cNvSpPr txBox="1">
            <a:spLocks noChangeArrowheads="1"/>
          </p:cNvSpPr>
          <p:nvPr/>
        </p:nvSpPr>
        <p:spPr bwMode="auto">
          <a:xfrm>
            <a:off x="987425" y="266700"/>
            <a:ext cx="3236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项目简介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28702" name="文本框 48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32075" y="1140191"/>
            <a:ext cx="10440988" cy="4927600"/>
            <a:chOff x="1732075" y="1140191"/>
            <a:chExt cx="10440988" cy="4927600"/>
          </a:xfrm>
        </p:grpSpPr>
        <p:grpSp>
          <p:nvGrpSpPr>
            <p:cNvPr id="5" name="组合 4"/>
            <p:cNvGrpSpPr/>
            <p:nvPr/>
          </p:nvGrpSpPr>
          <p:grpSpPr>
            <a:xfrm>
              <a:off x="1732075" y="1140191"/>
              <a:ext cx="10440988" cy="4927600"/>
              <a:chOff x="1732075" y="1366838"/>
              <a:chExt cx="10440988" cy="4927600"/>
            </a:xfrm>
          </p:grpSpPr>
          <p:sp>
            <p:nvSpPr>
              <p:cNvPr id="28692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7597888" y="1963971"/>
                <a:ext cx="4562475" cy="30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 smtClean="0">
                    <a:solidFill>
                      <a:srgbClr val="445469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rPr>
                  <a:t>学生→学校，学校→学生</a:t>
                </a:r>
                <a:endParaRPr lang="zh-CN" altLang="en-US" sz="1200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694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7585188" y="3283659"/>
                <a:ext cx="4562475" cy="30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 smtClean="0">
                    <a:solidFill>
                      <a:srgbClr val="445469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rPr>
                  <a:t>个人、团队、学校的支教信息</a:t>
                </a:r>
                <a:endParaRPr lang="zh-CN" altLang="en-US" sz="1200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696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7585188" y="4640107"/>
                <a:ext cx="4562475" cy="30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 smtClean="0">
                    <a:solidFill>
                      <a:srgbClr val="445469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rPr>
                  <a:t>地区、学科</a:t>
                </a:r>
                <a:endParaRPr lang="zh-CN" altLang="en-US" sz="1200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698" name="稻壳儿小白白(http://dwz.cn/Wu2UP)"/>
              <p:cNvSpPr txBox="1">
                <a:spLocks noChangeArrowheads="1"/>
              </p:cNvSpPr>
              <p:nvPr/>
            </p:nvSpPr>
            <p:spPr bwMode="auto">
              <a:xfrm>
                <a:off x="7610588" y="5989739"/>
                <a:ext cx="4562475" cy="304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 smtClean="0">
                    <a:solidFill>
                      <a:srgbClr val="445469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rPr>
                  <a:t>学生、学校互评</a:t>
                </a:r>
                <a:endParaRPr lang="zh-CN" altLang="en-US" sz="1200" dirty="0">
                  <a:solidFill>
                    <a:srgbClr val="445469"/>
                  </a:solidFill>
                  <a:ea typeface="方正正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732075" y="1366838"/>
                <a:ext cx="8016875" cy="4927600"/>
                <a:chOff x="1732075" y="1366838"/>
                <a:chExt cx="8016875" cy="4927600"/>
              </a:xfrm>
            </p:grpSpPr>
            <p:cxnSp>
              <p:nvCxnSpPr>
                <p:cNvPr id="28674" name="稻壳儿小白白(http://dwz.cn/Wu2UP)"/>
                <p:cNvCxnSpPr>
                  <a:cxnSpLocks noChangeShapeType="1"/>
                </p:cNvCxnSpPr>
                <p:nvPr/>
              </p:nvCxnSpPr>
              <p:spPr bwMode="auto">
                <a:xfrm>
                  <a:off x="4610213" y="3906838"/>
                  <a:ext cx="1374775" cy="0"/>
                </a:xfrm>
                <a:prstGeom prst="line">
                  <a:avLst/>
                </a:prstGeom>
                <a:noFill/>
                <a:ln w="9525">
                  <a:solidFill>
                    <a:srgbClr val="C1C7D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75" name="稻壳儿小白白(http://dwz.cn/Wu2UP)"/>
                <p:cNvCxnSpPr>
                  <a:cxnSpLocks noChangeShapeType="1"/>
                </p:cNvCxnSpPr>
                <p:nvPr/>
              </p:nvCxnSpPr>
              <p:spPr bwMode="auto">
                <a:xfrm flipV="1">
                  <a:off x="5984988" y="1890713"/>
                  <a:ext cx="0" cy="4030662"/>
                </a:xfrm>
                <a:prstGeom prst="line">
                  <a:avLst/>
                </a:prstGeom>
                <a:noFill/>
                <a:ln w="9525">
                  <a:solidFill>
                    <a:srgbClr val="C1C7D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676" name="稻壳儿小白白(http://dwz.cn/Wu2UP)"/>
                <p:cNvSpPr>
                  <a:spLocks noChangeArrowheads="1"/>
                </p:cNvSpPr>
                <p:nvPr/>
              </p:nvSpPr>
              <p:spPr bwMode="auto">
                <a:xfrm>
                  <a:off x="6531088" y="2678113"/>
                  <a:ext cx="908050" cy="909637"/>
                </a:xfrm>
                <a:prstGeom prst="ellipse">
                  <a:avLst/>
                </a:pr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en-US" altLang="zh-CN" sz="1200" dirty="0"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78" name="稻壳儿小白白(http://dwz.cn/Wu2UP)"/>
                <p:cNvSpPr>
                  <a:spLocks noChangeArrowheads="1"/>
                </p:cNvSpPr>
                <p:nvPr/>
              </p:nvSpPr>
              <p:spPr bwMode="auto">
                <a:xfrm>
                  <a:off x="2925875" y="3836988"/>
                  <a:ext cx="560388" cy="560387"/>
                </a:xfrm>
                <a:prstGeom prst="ellipse">
                  <a:avLst/>
                </a:pr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en-US" altLang="zh-CN" sz="1200" dirty="0"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28679" name="稻壳儿小白白(http://dwz.cn/Wu2UP)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5275" y="1785938"/>
                  <a:ext cx="2036763" cy="2335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680" name="稻壳儿小白白(http://dwz.cn/Wu2UP)"/>
                <p:cNvSpPr/>
                <p:nvPr/>
              </p:nvSpPr>
              <p:spPr bwMode="auto">
                <a:xfrm>
                  <a:off x="2495663" y="3408363"/>
                  <a:ext cx="1422400" cy="1420812"/>
                </a:xfrm>
                <a:custGeom>
                  <a:avLst/>
                  <a:gdLst>
                    <a:gd name="T0" fmla="*/ 2023221760 w 500"/>
                    <a:gd name="T1" fmla="*/ 2147483647 h 500"/>
                    <a:gd name="T2" fmla="*/ 0 w 500"/>
                    <a:gd name="T3" fmla="*/ 2018706739 h 500"/>
                    <a:gd name="T4" fmla="*/ 2023221760 w 500"/>
                    <a:gd name="T5" fmla="*/ 0 h 500"/>
                    <a:gd name="T6" fmla="*/ 2147483647 w 500"/>
                    <a:gd name="T7" fmla="*/ 161495175 h 500"/>
                    <a:gd name="T8" fmla="*/ 2147483647 w 500"/>
                    <a:gd name="T9" fmla="*/ 605612590 h 500"/>
                    <a:gd name="T10" fmla="*/ 2023221760 w 500"/>
                    <a:gd name="T11" fmla="*/ 516789107 h 500"/>
                    <a:gd name="T12" fmla="*/ 517944202 w 500"/>
                    <a:gd name="T13" fmla="*/ 2018706739 h 500"/>
                    <a:gd name="T14" fmla="*/ 2023221760 w 500"/>
                    <a:gd name="T15" fmla="*/ 2147483647 h 500"/>
                    <a:gd name="T16" fmla="*/ 2147483647 w 500"/>
                    <a:gd name="T17" fmla="*/ 2018706739 h 500"/>
                    <a:gd name="T18" fmla="*/ 2147483647 w 500"/>
                    <a:gd name="T19" fmla="*/ 1324270666 h 500"/>
                    <a:gd name="T20" fmla="*/ 2147483647 w 500"/>
                    <a:gd name="T21" fmla="*/ 920529887 h 500"/>
                    <a:gd name="T22" fmla="*/ 2147483647 w 500"/>
                    <a:gd name="T23" fmla="*/ 2018706739 h 500"/>
                    <a:gd name="T24" fmla="*/ 2023221760 w 500"/>
                    <a:gd name="T25" fmla="*/ 2147483647 h 5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00" h="500">
                      <a:moveTo>
                        <a:pt x="250" y="500"/>
                      </a:moveTo>
                      <a:cubicBezTo>
                        <a:pt x="112" y="500"/>
                        <a:pt x="0" y="388"/>
                        <a:pt x="0" y="250"/>
                      </a:cubicBezTo>
                      <a:cubicBezTo>
                        <a:pt x="0" y="112"/>
                        <a:pt x="112" y="0"/>
                        <a:pt x="250" y="0"/>
                      </a:cubicBezTo>
                      <a:cubicBezTo>
                        <a:pt x="285" y="0"/>
                        <a:pt x="318" y="7"/>
                        <a:pt x="348" y="20"/>
                      </a:cubicBezTo>
                      <a:cubicBezTo>
                        <a:pt x="311" y="75"/>
                        <a:pt x="311" y="75"/>
                        <a:pt x="311" y="75"/>
                      </a:cubicBezTo>
                      <a:cubicBezTo>
                        <a:pt x="291" y="68"/>
                        <a:pt x="271" y="64"/>
                        <a:pt x="250" y="64"/>
                      </a:cubicBezTo>
                      <a:cubicBezTo>
                        <a:pt x="147" y="64"/>
                        <a:pt x="64" y="147"/>
                        <a:pt x="64" y="250"/>
                      </a:cubicBezTo>
                      <a:cubicBezTo>
                        <a:pt x="64" y="352"/>
                        <a:pt x="147" y="435"/>
                        <a:pt x="250" y="435"/>
                      </a:cubicBezTo>
                      <a:cubicBezTo>
                        <a:pt x="352" y="435"/>
                        <a:pt x="435" y="352"/>
                        <a:pt x="435" y="250"/>
                      </a:cubicBezTo>
                      <a:cubicBezTo>
                        <a:pt x="435" y="219"/>
                        <a:pt x="427" y="189"/>
                        <a:pt x="414" y="164"/>
                      </a:cubicBezTo>
                      <a:cubicBezTo>
                        <a:pt x="460" y="114"/>
                        <a:pt x="460" y="114"/>
                        <a:pt x="460" y="114"/>
                      </a:cubicBezTo>
                      <a:cubicBezTo>
                        <a:pt x="485" y="153"/>
                        <a:pt x="500" y="200"/>
                        <a:pt x="500" y="250"/>
                      </a:cubicBezTo>
                      <a:cubicBezTo>
                        <a:pt x="500" y="388"/>
                        <a:pt x="388" y="500"/>
                        <a:pt x="250" y="500"/>
                      </a:cubicBezTo>
                      <a:close/>
                    </a:path>
                  </a:pathLst>
                </a:cu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ea typeface="方正正黑简体" panose="02000000000000000000" pitchFamily="2" charset="-122"/>
                  </a:endParaRPr>
                </a:p>
              </p:txBody>
            </p:sp>
            <p:sp>
              <p:nvSpPr>
                <p:cNvPr id="28681" name="稻壳儿小白白(http://dwz.cn/Wu2UP)"/>
                <p:cNvSpPr/>
                <p:nvPr/>
              </p:nvSpPr>
              <p:spPr bwMode="auto">
                <a:xfrm>
                  <a:off x="2117838" y="3030538"/>
                  <a:ext cx="2176462" cy="2174875"/>
                </a:xfrm>
                <a:custGeom>
                  <a:avLst/>
                  <a:gdLst>
                    <a:gd name="T0" fmla="*/ 2147483647 w 765"/>
                    <a:gd name="T1" fmla="*/ 2147483647 h 765"/>
                    <a:gd name="T2" fmla="*/ 0 w 765"/>
                    <a:gd name="T3" fmla="*/ 2147483647 h 765"/>
                    <a:gd name="T4" fmla="*/ 2147483647 w 765"/>
                    <a:gd name="T5" fmla="*/ 0 h 765"/>
                    <a:gd name="T6" fmla="*/ 2147483647 w 765"/>
                    <a:gd name="T7" fmla="*/ 363713017 h 765"/>
                    <a:gd name="T8" fmla="*/ 2147483647 w 765"/>
                    <a:gd name="T9" fmla="*/ 751673759 h 765"/>
                    <a:gd name="T10" fmla="*/ 2147483647 w 765"/>
                    <a:gd name="T11" fmla="*/ 468783645 h 765"/>
                    <a:gd name="T12" fmla="*/ 1238426793 w 765"/>
                    <a:gd name="T13" fmla="*/ 1236622553 h 765"/>
                    <a:gd name="T14" fmla="*/ 469469966 w 765"/>
                    <a:gd name="T15" fmla="*/ 2147483647 h 765"/>
                    <a:gd name="T16" fmla="*/ 1238426793 w 765"/>
                    <a:gd name="T17" fmla="*/ 2147483647 h 765"/>
                    <a:gd name="T18" fmla="*/ 2147483647 w 765"/>
                    <a:gd name="T19" fmla="*/ 2147483647 h 765"/>
                    <a:gd name="T20" fmla="*/ 2147483647 w 765"/>
                    <a:gd name="T21" fmla="*/ 2147483647 h 765"/>
                    <a:gd name="T22" fmla="*/ 2147483647 w 765"/>
                    <a:gd name="T23" fmla="*/ 2147483647 h 765"/>
                    <a:gd name="T24" fmla="*/ 2147483647 w 765"/>
                    <a:gd name="T25" fmla="*/ 1503344674 h 765"/>
                    <a:gd name="T26" fmla="*/ 2147483647 w 765"/>
                    <a:gd name="T27" fmla="*/ 1155796806 h 765"/>
                    <a:gd name="T28" fmla="*/ 2147483647 w 765"/>
                    <a:gd name="T29" fmla="*/ 2147483647 h 765"/>
                    <a:gd name="T30" fmla="*/ 2147483647 w 765"/>
                    <a:gd name="T31" fmla="*/ 2147483647 h 76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765" h="765">
                      <a:moveTo>
                        <a:pt x="383" y="765"/>
                      </a:moveTo>
                      <a:cubicBezTo>
                        <a:pt x="171" y="765"/>
                        <a:pt x="0" y="594"/>
                        <a:pt x="0" y="383"/>
                      </a:cubicBezTo>
                      <a:cubicBezTo>
                        <a:pt x="0" y="171"/>
                        <a:pt x="171" y="0"/>
                        <a:pt x="383" y="0"/>
                      </a:cubicBezTo>
                      <a:cubicBezTo>
                        <a:pt x="447" y="0"/>
                        <a:pt x="508" y="16"/>
                        <a:pt x="562" y="45"/>
                      </a:cubicBezTo>
                      <a:cubicBezTo>
                        <a:pt x="529" y="93"/>
                        <a:pt x="529" y="93"/>
                        <a:pt x="529" y="93"/>
                      </a:cubicBezTo>
                      <a:cubicBezTo>
                        <a:pt x="485" y="71"/>
                        <a:pt x="435" y="58"/>
                        <a:pt x="383" y="58"/>
                      </a:cubicBezTo>
                      <a:cubicBezTo>
                        <a:pt x="293" y="59"/>
                        <a:pt x="212" y="95"/>
                        <a:pt x="153" y="153"/>
                      </a:cubicBezTo>
                      <a:cubicBezTo>
                        <a:pt x="95" y="212"/>
                        <a:pt x="59" y="293"/>
                        <a:pt x="58" y="383"/>
                      </a:cubicBezTo>
                      <a:cubicBezTo>
                        <a:pt x="59" y="472"/>
                        <a:pt x="95" y="553"/>
                        <a:pt x="153" y="612"/>
                      </a:cubicBezTo>
                      <a:cubicBezTo>
                        <a:pt x="212" y="671"/>
                        <a:pt x="293" y="707"/>
                        <a:pt x="383" y="707"/>
                      </a:cubicBezTo>
                      <a:cubicBezTo>
                        <a:pt x="472" y="707"/>
                        <a:pt x="553" y="671"/>
                        <a:pt x="612" y="612"/>
                      </a:cubicBezTo>
                      <a:cubicBezTo>
                        <a:pt x="671" y="553"/>
                        <a:pt x="707" y="472"/>
                        <a:pt x="707" y="383"/>
                      </a:cubicBezTo>
                      <a:cubicBezTo>
                        <a:pt x="707" y="309"/>
                        <a:pt x="682" y="240"/>
                        <a:pt x="640" y="186"/>
                      </a:cubicBezTo>
                      <a:cubicBezTo>
                        <a:pt x="680" y="143"/>
                        <a:pt x="680" y="143"/>
                        <a:pt x="680" y="143"/>
                      </a:cubicBezTo>
                      <a:cubicBezTo>
                        <a:pt x="733" y="208"/>
                        <a:pt x="765" y="292"/>
                        <a:pt x="765" y="383"/>
                      </a:cubicBezTo>
                      <a:cubicBezTo>
                        <a:pt x="765" y="594"/>
                        <a:pt x="594" y="765"/>
                        <a:pt x="383" y="765"/>
                      </a:cubicBezTo>
                      <a:close/>
                    </a:path>
                  </a:pathLst>
                </a:cu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ea typeface="方正正黑简体" panose="02000000000000000000" pitchFamily="2" charset="-122"/>
                  </a:endParaRPr>
                </a:p>
              </p:txBody>
            </p:sp>
            <p:sp>
              <p:nvSpPr>
                <p:cNvPr id="28682" name="稻壳儿小白白(http://dwz.cn/Wu2UP)"/>
                <p:cNvSpPr/>
                <p:nvPr/>
              </p:nvSpPr>
              <p:spPr bwMode="auto">
                <a:xfrm>
                  <a:off x="1732075" y="2643188"/>
                  <a:ext cx="2951163" cy="2947987"/>
                </a:xfrm>
                <a:custGeom>
                  <a:avLst/>
                  <a:gdLst>
                    <a:gd name="T0" fmla="*/ 2147483647 w 1038"/>
                    <a:gd name="T1" fmla="*/ 0 h 1037"/>
                    <a:gd name="T2" fmla="*/ 2147483647 w 1038"/>
                    <a:gd name="T3" fmla="*/ 549545145 h 1037"/>
                    <a:gd name="T4" fmla="*/ 2147483647 w 1038"/>
                    <a:gd name="T5" fmla="*/ 961703292 h 1037"/>
                    <a:gd name="T6" fmla="*/ 2147483647 w 1038"/>
                    <a:gd name="T7" fmla="*/ 501055449 h 1037"/>
                    <a:gd name="T8" fmla="*/ 1584336690 w 1038"/>
                    <a:gd name="T9" fmla="*/ 1583978716 h 1037"/>
                    <a:gd name="T10" fmla="*/ 501168889 w 1038"/>
                    <a:gd name="T11" fmla="*/ 2147483647 h 1037"/>
                    <a:gd name="T12" fmla="*/ 1584336690 w 1038"/>
                    <a:gd name="T13" fmla="*/ 2147483647 h 1037"/>
                    <a:gd name="T14" fmla="*/ 2147483647 w 1038"/>
                    <a:gd name="T15" fmla="*/ 2147483647 h 1037"/>
                    <a:gd name="T16" fmla="*/ 2147483647 w 1038"/>
                    <a:gd name="T17" fmla="*/ 2147483647 h 1037"/>
                    <a:gd name="T18" fmla="*/ 2147483647 w 1038"/>
                    <a:gd name="T19" fmla="*/ 2147483647 h 1037"/>
                    <a:gd name="T20" fmla="*/ 2147483647 w 1038"/>
                    <a:gd name="T21" fmla="*/ 1810263014 h 1037"/>
                    <a:gd name="T22" fmla="*/ 2147483647 w 1038"/>
                    <a:gd name="T23" fmla="*/ 1438512472 h 1037"/>
                    <a:gd name="T24" fmla="*/ 2147483647 w 1038"/>
                    <a:gd name="T25" fmla="*/ 2147483647 h 1037"/>
                    <a:gd name="T26" fmla="*/ 2147483647 w 1038"/>
                    <a:gd name="T27" fmla="*/ 2147483647 h 1037"/>
                    <a:gd name="T28" fmla="*/ 0 w 1038"/>
                    <a:gd name="T29" fmla="*/ 2147483647 h 1037"/>
                    <a:gd name="T30" fmla="*/ 2147483647 w 1038"/>
                    <a:gd name="T31" fmla="*/ 0 h 103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038" h="1037">
                      <a:moveTo>
                        <a:pt x="519" y="0"/>
                      </a:moveTo>
                      <a:cubicBezTo>
                        <a:pt x="612" y="0"/>
                        <a:pt x="700" y="25"/>
                        <a:pt x="775" y="68"/>
                      </a:cubicBezTo>
                      <a:cubicBezTo>
                        <a:pt x="740" y="119"/>
                        <a:pt x="740" y="119"/>
                        <a:pt x="740" y="119"/>
                      </a:cubicBezTo>
                      <a:cubicBezTo>
                        <a:pt x="675" y="83"/>
                        <a:pt x="599" y="62"/>
                        <a:pt x="519" y="62"/>
                      </a:cubicBezTo>
                      <a:cubicBezTo>
                        <a:pt x="392" y="62"/>
                        <a:pt x="278" y="113"/>
                        <a:pt x="196" y="196"/>
                      </a:cubicBezTo>
                      <a:cubicBezTo>
                        <a:pt x="113" y="278"/>
                        <a:pt x="62" y="392"/>
                        <a:pt x="62" y="519"/>
                      </a:cubicBezTo>
                      <a:cubicBezTo>
                        <a:pt x="62" y="645"/>
                        <a:pt x="113" y="759"/>
                        <a:pt x="196" y="842"/>
                      </a:cubicBezTo>
                      <a:cubicBezTo>
                        <a:pt x="278" y="925"/>
                        <a:pt x="392" y="976"/>
                        <a:pt x="519" y="976"/>
                      </a:cubicBezTo>
                      <a:cubicBezTo>
                        <a:pt x="645" y="976"/>
                        <a:pt x="759" y="925"/>
                        <a:pt x="842" y="842"/>
                      </a:cubicBezTo>
                      <a:cubicBezTo>
                        <a:pt x="925" y="759"/>
                        <a:pt x="976" y="645"/>
                        <a:pt x="976" y="519"/>
                      </a:cubicBezTo>
                      <a:cubicBezTo>
                        <a:pt x="976" y="406"/>
                        <a:pt x="935" y="303"/>
                        <a:pt x="867" y="224"/>
                      </a:cubicBezTo>
                      <a:cubicBezTo>
                        <a:pt x="910" y="178"/>
                        <a:pt x="910" y="178"/>
                        <a:pt x="910" y="178"/>
                      </a:cubicBezTo>
                      <a:cubicBezTo>
                        <a:pt x="989" y="269"/>
                        <a:pt x="1037" y="388"/>
                        <a:pt x="1038" y="519"/>
                      </a:cubicBezTo>
                      <a:cubicBezTo>
                        <a:pt x="1037" y="805"/>
                        <a:pt x="805" y="1037"/>
                        <a:pt x="519" y="1037"/>
                      </a:cubicBezTo>
                      <a:cubicBezTo>
                        <a:pt x="232" y="1037"/>
                        <a:pt x="0" y="805"/>
                        <a:pt x="0" y="519"/>
                      </a:cubicBezTo>
                      <a:cubicBezTo>
                        <a:pt x="0" y="232"/>
                        <a:pt x="232" y="0"/>
                        <a:pt x="519" y="0"/>
                      </a:cubicBezTo>
                      <a:close/>
                    </a:path>
                  </a:pathLst>
                </a:cu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ea typeface="方正正黑简体" panose="02000000000000000000" pitchFamily="2" charset="-122"/>
                  </a:endParaRPr>
                </a:p>
              </p:txBody>
            </p:sp>
            <p:cxnSp>
              <p:nvCxnSpPr>
                <p:cNvPr id="28683" name="稻壳儿小白白(http://dwz.cn/Wu2UP)"/>
                <p:cNvCxnSpPr>
                  <a:cxnSpLocks noChangeShapeType="1"/>
                </p:cNvCxnSpPr>
                <p:nvPr/>
              </p:nvCxnSpPr>
              <p:spPr bwMode="auto">
                <a:xfrm>
                  <a:off x="5984988" y="3192463"/>
                  <a:ext cx="42545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1C7D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84" name="稻壳儿小白白(http://dwz.cn/Wu2UP)"/>
                <p:cNvCxnSpPr>
                  <a:cxnSpLocks noChangeShapeType="1"/>
                </p:cNvCxnSpPr>
                <p:nvPr/>
              </p:nvCxnSpPr>
              <p:spPr bwMode="auto">
                <a:xfrm>
                  <a:off x="5984988" y="4594225"/>
                  <a:ext cx="42545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1C7D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685" name="稻壳儿小白白(http://dwz.cn/Wu2UP)"/>
                <p:cNvGrpSpPr/>
                <p:nvPr/>
              </p:nvGrpSpPr>
              <p:grpSpPr bwMode="auto">
                <a:xfrm>
                  <a:off x="5984988" y="1890713"/>
                  <a:ext cx="425450" cy="4030662"/>
                  <a:chOff x="0" y="0"/>
                  <a:chExt cx="637913" cy="6047288"/>
                </a:xfrm>
              </p:grpSpPr>
              <p:cxnSp>
                <p:nvCxnSpPr>
                  <p:cNvPr id="28703" name="稻壳儿小白白(http://dwz.cn/Wu2UP)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0" y="0"/>
                    <a:ext cx="637913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C1C7D0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04" name="稻壳儿小白白(http://dwz.cn/Wu2UP)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0" y="6047288"/>
                    <a:ext cx="637913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C1C7D0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8686" name="稻壳儿小白白(http://dwz.cn/Wu2UP)"/>
                <p:cNvSpPr>
                  <a:spLocks noChangeArrowheads="1"/>
                </p:cNvSpPr>
                <p:nvPr/>
              </p:nvSpPr>
              <p:spPr bwMode="auto">
                <a:xfrm>
                  <a:off x="6531088" y="4030663"/>
                  <a:ext cx="908050" cy="909637"/>
                </a:xfrm>
                <a:prstGeom prst="ellipse">
                  <a:avLst/>
                </a:pr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en-US" altLang="zh-CN" sz="1200" dirty="0"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88" name="稻壳儿小白白(http://dwz.cn/Wu2UP)"/>
                <p:cNvSpPr>
                  <a:spLocks noChangeArrowheads="1"/>
                </p:cNvSpPr>
                <p:nvPr/>
              </p:nvSpPr>
              <p:spPr bwMode="auto">
                <a:xfrm>
                  <a:off x="6531088" y="5384800"/>
                  <a:ext cx="908050" cy="909638"/>
                </a:xfrm>
                <a:prstGeom prst="ellipse">
                  <a:avLst/>
                </a:pr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en-US" altLang="zh-CN" sz="1200" dirty="0"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89" name="稻壳儿小白白(http://dwz.cn/Wu2UP)"/>
                <p:cNvSpPr>
                  <a:spLocks noEditPoints="1"/>
                </p:cNvSpPr>
                <p:nvPr/>
              </p:nvSpPr>
              <p:spPr bwMode="auto">
                <a:xfrm>
                  <a:off x="6753338" y="5591175"/>
                  <a:ext cx="458787" cy="417513"/>
                </a:xfrm>
                <a:custGeom>
                  <a:avLst/>
                  <a:gdLst>
                    <a:gd name="T0" fmla="*/ 212670739 w 929"/>
                    <a:gd name="T1" fmla="*/ 55974249 h 850"/>
                    <a:gd name="T2" fmla="*/ 198524888 w 929"/>
                    <a:gd name="T3" fmla="*/ 42704703 h 850"/>
                    <a:gd name="T4" fmla="*/ 124870562 w 929"/>
                    <a:gd name="T5" fmla="*/ 118463174 h 850"/>
                    <a:gd name="T6" fmla="*/ 118042092 w 929"/>
                    <a:gd name="T7" fmla="*/ 121599924 h 850"/>
                    <a:gd name="T8" fmla="*/ 118042092 w 929"/>
                    <a:gd name="T9" fmla="*/ 121599924 h 850"/>
                    <a:gd name="T10" fmla="*/ 110969167 w 929"/>
                    <a:gd name="T11" fmla="*/ 118463174 h 850"/>
                    <a:gd name="T12" fmla="*/ 72435010 w 929"/>
                    <a:gd name="T13" fmla="*/ 79136396 h 850"/>
                    <a:gd name="T14" fmla="*/ 17803800 w 929"/>
                    <a:gd name="T15" fmla="*/ 136075837 h 850"/>
                    <a:gd name="T16" fmla="*/ 10730875 w 929"/>
                    <a:gd name="T17" fmla="*/ 139212588 h 850"/>
                    <a:gd name="T18" fmla="*/ 4145874 w 929"/>
                    <a:gd name="T19" fmla="*/ 136558678 h 850"/>
                    <a:gd name="T20" fmla="*/ 3658444 w 929"/>
                    <a:gd name="T21" fmla="*/ 122806291 h 850"/>
                    <a:gd name="T22" fmla="*/ 65362085 w 929"/>
                    <a:gd name="T23" fmla="*/ 58628649 h 850"/>
                    <a:gd name="T24" fmla="*/ 72435010 w 929"/>
                    <a:gd name="T25" fmla="*/ 55733074 h 850"/>
                    <a:gd name="T26" fmla="*/ 72435010 w 929"/>
                    <a:gd name="T27" fmla="*/ 55733074 h 850"/>
                    <a:gd name="T28" fmla="*/ 79507441 w 929"/>
                    <a:gd name="T29" fmla="*/ 58628649 h 850"/>
                    <a:gd name="T30" fmla="*/ 118042092 w 929"/>
                    <a:gd name="T31" fmla="*/ 97955426 h 850"/>
                    <a:gd name="T32" fmla="*/ 184623494 w 929"/>
                    <a:gd name="T33" fmla="*/ 29434667 h 850"/>
                    <a:gd name="T34" fmla="*/ 170477644 w 929"/>
                    <a:gd name="T35" fmla="*/ 16165121 h 850"/>
                    <a:gd name="T36" fmla="*/ 226572133 w 929"/>
                    <a:gd name="T37" fmla="*/ 0 h 850"/>
                    <a:gd name="T38" fmla="*/ 212670739 w 929"/>
                    <a:gd name="T39" fmla="*/ 55974249 h 850"/>
                    <a:gd name="T40" fmla="*/ 10730875 w 929"/>
                    <a:gd name="T41" fmla="*/ 151999783 h 850"/>
                    <a:gd name="T42" fmla="*/ 4389836 w 929"/>
                    <a:gd name="T43" fmla="*/ 151034591 h 850"/>
                    <a:gd name="T44" fmla="*/ 4389836 w 929"/>
                    <a:gd name="T45" fmla="*/ 205078947 h 850"/>
                    <a:gd name="T46" fmla="*/ 33656397 w 929"/>
                    <a:gd name="T47" fmla="*/ 205078947 h 850"/>
                    <a:gd name="T48" fmla="*/ 33656397 w 929"/>
                    <a:gd name="T49" fmla="*/ 138488571 h 850"/>
                    <a:gd name="T50" fmla="*/ 27315358 w 929"/>
                    <a:gd name="T51" fmla="*/ 145002756 h 850"/>
                    <a:gd name="T52" fmla="*/ 10730875 w 929"/>
                    <a:gd name="T53" fmla="*/ 151999783 h 850"/>
                    <a:gd name="T54" fmla="*/ 39997436 w 929"/>
                    <a:gd name="T55" fmla="*/ 205078947 h 850"/>
                    <a:gd name="T56" fmla="*/ 69264491 w 929"/>
                    <a:gd name="T57" fmla="*/ 205078947 h 850"/>
                    <a:gd name="T58" fmla="*/ 69264491 w 929"/>
                    <a:gd name="T59" fmla="*/ 101333352 h 850"/>
                    <a:gd name="T60" fmla="*/ 39997436 w 929"/>
                    <a:gd name="T61" fmla="*/ 131733211 h 850"/>
                    <a:gd name="T62" fmla="*/ 39997436 w 929"/>
                    <a:gd name="T63" fmla="*/ 205078947 h 850"/>
                    <a:gd name="T64" fmla="*/ 101701571 w 929"/>
                    <a:gd name="T65" fmla="*/ 127390093 h 850"/>
                    <a:gd name="T66" fmla="*/ 75848998 w 929"/>
                    <a:gd name="T67" fmla="*/ 100850511 h 850"/>
                    <a:gd name="T68" fmla="*/ 75848998 w 929"/>
                    <a:gd name="T69" fmla="*/ 205078947 h 850"/>
                    <a:gd name="T70" fmla="*/ 104872091 w 929"/>
                    <a:gd name="T71" fmla="*/ 205078947 h 850"/>
                    <a:gd name="T72" fmla="*/ 104872091 w 929"/>
                    <a:gd name="T73" fmla="*/ 130285668 h 850"/>
                    <a:gd name="T74" fmla="*/ 101701571 w 929"/>
                    <a:gd name="T75" fmla="*/ 127390093 h 850"/>
                    <a:gd name="T76" fmla="*/ 118042092 w 929"/>
                    <a:gd name="T77" fmla="*/ 134387120 h 850"/>
                    <a:gd name="T78" fmla="*/ 111457092 w 929"/>
                    <a:gd name="T79" fmla="*/ 133421928 h 850"/>
                    <a:gd name="T80" fmla="*/ 111457092 w 929"/>
                    <a:gd name="T81" fmla="*/ 205078947 h 850"/>
                    <a:gd name="T82" fmla="*/ 140723653 w 929"/>
                    <a:gd name="T83" fmla="*/ 205078947 h 850"/>
                    <a:gd name="T84" fmla="*/ 140723653 w 929"/>
                    <a:gd name="T85" fmla="*/ 120875908 h 850"/>
                    <a:gd name="T86" fmla="*/ 134382614 w 929"/>
                    <a:gd name="T87" fmla="*/ 127390093 h 850"/>
                    <a:gd name="T88" fmla="*/ 118042092 w 929"/>
                    <a:gd name="T89" fmla="*/ 134387120 h 850"/>
                    <a:gd name="T90" fmla="*/ 147064691 w 929"/>
                    <a:gd name="T91" fmla="*/ 114120547 h 850"/>
                    <a:gd name="T92" fmla="*/ 147064691 w 929"/>
                    <a:gd name="T93" fmla="*/ 205078947 h 850"/>
                    <a:gd name="T94" fmla="*/ 176331252 w 929"/>
                    <a:gd name="T95" fmla="*/ 205078947 h 850"/>
                    <a:gd name="T96" fmla="*/ 176331252 w 929"/>
                    <a:gd name="T97" fmla="*/ 84203039 h 850"/>
                    <a:gd name="T98" fmla="*/ 147064691 w 929"/>
                    <a:gd name="T99" fmla="*/ 114120547 h 850"/>
                    <a:gd name="T100" fmla="*/ 199012813 w 929"/>
                    <a:gd name="T101" fmla="*/ 60799717 h 850"/>
                    <a:gd name="T102" fmla="*/ 182916253 w 929"/>
                    <a:gd name="T103" fmla="*/ 77447679 h 850"/>
                    <a:gd name="T104" fmla="*/ 182916253 w 929"/>
                    <a:gd name="T105" fmla="*/ 205078947 h 850"/>
                    <a:gd name="T106" fmla="*/ 212182814 w 929"/>
                    <a:gd name="T107" fmla="*/ 205078947 h 850"/>
                    <a:gd name="T108" fmla="*/ 212182814 w 929"/>
                    <a:gd name="T109" fmla="*/ 73345737 h 850"/>
                    <a:gd name="T110" fmla="*/ 199012813 w 929"/>
                    <a:gd name="T111" fmla="*/ 60799717 h 850"/>
                    <a:gd name="T112" fmla="*/ 199012813 w 929"/>
                    <a:gd name="T113" fmla="*/ 60799717 h 850"/>
                    <a:gd name="T114" fmla="*/ 199012813 w 929"/>
                    <a:gd name="T115" fmla="*/ 60799717 h 85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929" h="850">
                      <a:moveTo>
                        <a:pt x="872" y="232"/>
                      </a:moveTo>
                      <a:cubicBezTo>
                        <a:pt x="814" y="177"/>
                        <a:pt x="814" y="177"/>
                        <a:pt x="814" y="177"/>
                      </a:cubicBezTo>
                      <a:cubicBezTo>
                        <a:pt x="512" y="491"/>
                        <a:pt x="512" y="491"/>
                        <a:pt x="512" y="491"/>
                      </a:cubicBezTo>
                      <a:cubicBezTo>
                        <a:pt x="505" y="499"/>
                        <a:pt x="494" y="504"/>
                        <a:pt x="484" y="504"/>
                      </a:cubicBezTo>
                      <a:cubicBezTo>
                        <a:pt x="484" y="504"/>
                        <a:pt x="484" y="504"/>
                        <a:pt x="484" y="504"/>
                      </a:cubicBezTo>
                      <a:cubicBezTo>
                        <a:pt x="473" y="504"/>
                        <a:pt x="462" y="499"/>
                        <a:pt x="455" y="491"/>
                      </a:cubicBezTo>
                      <a:cubicBezTo>
                        <a:pt x="297" y="328"/>
                        <a:pt x="297" y="328"/>
                        <a:pt x="297" y="328"/>
                      </a:cubicBezTo>
                      <a:cubicBezTo>
                        <a:pt x="73" y="564"/>
                        <a:pt x="73" y="564"/>
                        <a:pt x="73" y="564"/>
                      </a:cubicBezTo>
                      <a:cubicBezTo>
                        <a:pt x="65" y="573"/>
                        <a:pt x="55" y="577"/>
                        <a:pt x="44" y="577"/>
                      </a:cubicBezTo>
                      <a:cubicBezTo>
                        <a:pt x="34" y="577"/>
                        <a:pt x="25" y="573"/>
                        <a:pt x="17" y="566"/>
                      </a:cubicBezTo>
                      <a:cubicBezTo>
                        <a:pt x="1" y="551"/>
                        <a:pt x="0" y="525"/>
                        <a:pt x="15" y="509"/>
                      </a:cubicBezTo>
                      <a:cubicBezTo>
                        <a:pt x="268" y="243"/>
                        <a:pt x="268" y="243"/>
                        <a:pt x="268" y="243"/>
                      </a:cubicBezTo>
                      <a:cubicBezTo>
                        <a:pt x="276" y="235"/>
                        <a:pt x="286" y="231"/>
                        <a:pt x="297" y="231"/>
                      </a:cubicBezTo>
                      <a:cubicBezTo>
                        <a:pt x="297" y="231"/>
                        <a:pt x="297" y="231"/>
                        <a:pt x="297" y="231"/>
                      </a:cubicBezTo>
                      <a:cubicBezTo>
                        <a:pt x="308" y="231"/>
                        <a:pt x="318" y="235"/>
                        <a:pt x="326" y="243"/>
                      </a:cubicBezTo>
                      <a:cubicBezTo>
                        <a:pt x="484" y="406"/>
                        <a:pt x="484" y="406"/>
                        <a:pt x="484" y="406"/>
                      </a:cubicBezTo>
                      <a:cubicBezTo>
                        <a:pt x="757" y="122"/>
                        <a:pt x="757" y="122"/>
                        <a:pt x="757" y="122"/>
                      </a:cubicBezTo>
                      <a:cubicBezTo>
                        <a:pt x="699" y="67"/>
                        <a:pt x="699" y="67"/>
                        <a:pt x="699" y="67"/>
                      </a:cubicBezTo>
                      <a:cubicBezTo>
                        <a:pt x="929" y="0"/>
                        <a:pt x="929" y="0"/>
                        <a:pt x="929" y="0"/>
                      </a:cubicBezTo>
                      <a:lnTo>
                        <a:pt x="872" y="232"/>
                      </a:lnTo>
                      <a:close/>
                      <a:moveTo>
                        <a:pt x="44" y="630"/>
                      </a:moveTo>
                      <a:cubicBezTo>
                        <a:pt x="35" y="630"/>
                        <a:pt x="26" y="629"/>
                        <a:pt x="18" y="626"/>
                      </a:cubicBezTo>
                      <a:cubicBezTo>
                        <a:pt x="18" y="850"/>
                        <a:pt x="18" y="850"/>
                        <a:pt x="18" y="850"/>
                      </a:cubicBezTo>
                      <a:cubicBezTo>
                        <a:pt x="138" y="850"/>
                        <a:pt x="138" y="850"/>
                        <a:pt x="138" y="850"/>
                      </a:cubicBezTo>
                      <a:cubicBezTo>
                        <a:pt x="138" y="574"/>
                        <a:pt x="138" y="574"/>
                        <a:pt x="138" y="574"/>
                      </a:cubicBezTo>
                      <a:cubicBezTo>
                        <a:pt x="112" y="601"/>
                        <a:pt x="112" y="601"/>
                        <a:pt x="112" y="601"/>
                      </a:cubicBezTo>
                      <a:cubicBezTo>
                        <a:pt x="94" y="619"/>
                        <a:pt x="70" y="630"/>
                        <a:pt x="44" y="630"/>
                      </a:cubicBezTo>
                      <a:close/>
                      <a:moveTo>
                        <a:pt x="164" y="850"/>
                      </a:moveTo>
                      <a:cubicBezTo>
                        <a:pt x="284" y="850"/>
                        <a:pt x="284" y="850"/>
                        <a:pt x="284" y="850"/>
                      </a:cubicBezTo>
                      <a:cubicBezTo>
                        <a:pt x="284" y="420"/>
                        <a:pt x="284" y="420"/>
                        <a:pt x="284" y="420"/>
                      </a:cubicBezTo>
                      <a:cubicBezTo>
                        <a:pt x="164" y="546"/>
                        <a:pt x="164" y="546"/>
                        <a:pt x="164" y="546"/>
                      </a:cubicBezTo>
                      <a:lnTo>
                        <a:pt x="164" y="850"/>
                      </a:lnTo>
                      <a:close/>
                      <a:moveTo>
                        <a:pt x="417" y="528"/>
                      </a:moveTo>
                      <a:cubicBezTo>
                        <a:pt x="311" y="418"/>
                        <a:pt x="311" y="418"/>
                        <a:pt x="311" y="418"/>
                      </a:cubicBezTo>
                      <a:cubicBezTo>
                        <a:pt x="311" y="850"/>
                        <a:pt x="311" y="850"/>
                        <a:pt x="311" y="850"/>
                      </a:cubicBezTo>
                      <a:cubicBezTo>
                        <a:pt x="430" y="850"/>
                        <a:pt x="430" y="850"/>
                        <a:pt x="430" y="850"/>
                      </a:cubicBezTo>
                      <a:cubicBezTo>
                        <a:pt x="430" y="540"/>
                        <a:pt x="430" y="540"/>
                        <a:pt x="430" y="540"/>
                      </a:cubicBezTo>
                      <a:cubicBezTo>
                        <a:pt x="425" y="537"/>
                        <a:pt x="421" y="533"/>
                        <a:pt x="417" y="528"/>
                      </a:cubicBezTo>
                      <a:close/>
                      <a:moveTo>
                        <a:pt x="484" y="557"/>
                      </a:moveTo>
                      <a:cubicBezTo>
                        <a:pt x="474" y="557"/>
                        <a:pt x="466" y="555"/>
                        <a:pt x="457" y="553"/>
                      </a:cubicBezTo>
                      <a:cubicBezTo>
                        <a:pt x="457" y="850"/>
                        <a:pt x="457" y="850"/>
                        <a:pt x="457" y="850"/>
                      </a:cubicBezTo>
                      <a:cubicBezTo>
                        <a:pt x="577" y="850"/>
                        <a:pt x="577" y="850"/>
                        <a:pt x="577" y="850"/>
                      </a:cubicBezTo>
                      <a:cubicBezTo>
                        <a:pt x="577" y="501"/>
                        <a:pt x="577" y="501"/>
                        <a:pt x="577" y="501"/>
                      </a:cubicBezTo>
                      <a:cubicBezTo>
                        <a:pt x="551" y="528"/>
                        <a:pt x="551" y="528"/>
                        <a:pt x="551" y="528"/>
                      </a:cubicBezTo>
                      <a:cubicBezTo>
                        <a:pt x="533" y="546"/>
                        <a:pt x="509" y="557"/>
                        <a:pt x="484" y="557"/>
                      </a:cubicBezTo>
                      <a:close/>
                      <a:moveTo>
                        <a:pt x="603" y="473"/>
                      </a:moveTo>
                      <a:cubicBezTo>
                        <a:pt x="603" y="850"/>
                        <a:pt x="603" y="850"/>
                        <a:pt x="603" y="850"/>
                      </a:cubicBezTo>
                      <a:cubicBezTo>
                        <a:pt x="723" y="850"/>
                        <a:pt x="723" y="850"/>
                        <a:pt x="723" y="850"/>
                      </a:cubicBezTo>
                      <a:cubicBezTo>
                        <a:pt x="723" y="349"/>
                        <a:pt x="723" y="349"/>
                        <a:pt x="723" y="349"/>
                      </a:cubicBezTo>
                      <a:lnTo>
                        <a:pt x="603" y="473"/>
                      </a:lnTo>
                      <a:close/>
                      <a:moveTo>
                        <a:pt x="816" y="252"/>
                      </a:moveTo>
                      <a:cubicBezTo>
                        <a:pt x="750" y="321"/>
                        <a:pt x="750" y="321"/>
                        <a:pt x="750" y="321"/>
                      </a:cubicBezTo>
                      <a:cubicBezTo>
                        <a:pt x="750" y="850"/>
                        <a:pt x="750" y="850"/>
                        <a:pt x="750" y="850"/>
                      </a:cubicBezTo>
                      <a:cubicBezTo>
                        <a:pt x="870" y="850"/>
                        <a:pt x="870" y="850"/>
                        <a:pt x="870" y="850"/>
                      </a:cubicBezTo>
                      <a:cubicBezTo>
                        <a:pt x="870" y="304"/>
                        <a:pt x="870" y="304"/>
                        <a:pt x="870" y="304"/>
                      </a:cubicBezTo>
                      <a:lnTo>
                        <a:pt x="816" y="252"/>
                      </a:lnTo>
                      <a:close/>
                      <a:moveTo>
                        <a:pt x="816" y="252"/>
                      </a:moveTo>
                      <a:cubicBezTo>
                        <a:pt x="816" y="252"/>
                        <a:pt x="816" y="252"/>
                        <a:pt x="816" y="25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ea typeface="方正正黑简体" panose="02000000000000000000" pitchFamily="2" charset="-122"/>
                  </a:endParaRPr>
                </a:p>
              </p:txBody>
            </p:sp>
            <p:sp>
              <p:nvSpPr>
                <p:cNvPr id="28690" name="稻壳儿小白白(http://dwz.cn/Wu2UP)"/>
                <p:cNvSpPr>
                  <a:spLocks noChangeArrowheads="1"/>
                </p:cNvSpPr>
                <p:nvPr/>
              </p:nvSpPr>
              <p:spPr bwMode="auto">
                <a:xfrm>
                  <a:off x="6531088" y="1366838"/>
                  <a:ext cx="908050" cy="908050"/>
                </a:xfrm>
                <a:prstGeom prst="ellipse">
                  <a:avLst/>
                </a:prstGeom>
                <a:solidFill>
                  <a:srgbClr val="117A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endParaRPr lang="en-US" altLang="zh-CN" sz="1200" dirty="0"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93" name="稻壳儿小白白(http://dwz.cn/Wu2UP)"/>
                <p:cNvSpPr txBox="1">
                  <a:spLocks noChangeArrowheads="1"/>
                </p:cNvSpPr>
                <p:nvPr/>
              </p:nvSpPr>
              <p:spPr bwMode="auto">
                <a:xfrm>
                  <a:off x="7585188" y="1366838"/>
                  <a:ext cx="2151062" cy="658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3200" b="1" dirty="0" smtClean="0">
                      <a:solidFill>
                        <a:srgbClr val="0E6254"/>
                      </a:solidFill>
                      <a:ea typeface="方正正黑简体" panose="02000000000000000000" pitchFamily="2" charset="-122"/>
                      <a:sym typeface="Arial" panose="020B0604020202020204" pitchFamily="34" charset="0"/>
                    </a:rPr>
                    <a:t>双向选择</a:t>
                  </a:r>
                  <a:endParaRPr lang="en-US" sz="3200" b="1" dirty="0">
                    <a:solidFill>
                      <a:srgbClr val="0E6254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95" name="稻壳儿小白白(http://dwz.cn/Wu2UP)"/>
                <p:cNvSpPr txBox="1">
                  <a:spLocks noChangeArrowheads="1"/>
                </p:cNvSpPr>
                <p:nvPr/>
              </p:nvSpPr>
              <p:spPr bwMode="auto">
                <a:xfrm>
                  <a:off x="7572488" y="2678113"/>
                  <a:ext cx="2151062" cy="658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3200" b="1" dirty="0">
                      <a:solidFill>
                        <a:srgbClr val="0E6254"/>
                      </a:solidFill>
                      <a:ea typeface="方正正黑简体" panose="02000000000000000000" pitchFamily="2" charset="-122"/>
                      <a:sym typeface="Arial" panose="020B0604020202020204" pitchFamily="34" charset="0"/>
                    </a:rPr>
                    <a:t>线上分享</a:t>
                  </a:r>
                  <a:endParaRPr lang="en-US" sz="3200" b="1" dirty="0">
                    <a:solidFill>
                      <a:srgbClr val="0E6254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97" name="稻壳儿小白白(http://dwz.cn/Wu2UP)"/>
                <p:cNvSpPr txBox="1">
                  <a:spLocks noChangeArrowheads="1"/>
                </p:cNvSpPr>
                <p:nvPr/>
              </p:nvSpPr>
              <p:spPr bwMode="auto">
                <a:xfrm>
                  <a:off x="7572488" y="4032772"/>
                  <a:ext cx="2151062" cy="658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3200" b="1" dirty="0" smtClean="0">
                      <a:solidFill>
                        <a:srgbClr val="0E6254"/>
                      </a:solidFill>
                      <a:ea typeface="方正正黑简体" panose="02000000000000000000" pitchFamily="2" charset="-122"/>
                      <a:sym typeface="Arial" panose="020B0604020202020204" pitchFamily="34" charset="0"/>
                    </a:rPr>
                    <a:t>合理匹配</a:t>
                  </a:r>
                  <a:endParaRPr lang="en-US" sz="3200" b="1" dirty="0">
                    <a:solidFill>
                      <a:srgbClr val="0E6254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699" name="稻壳儿小白白(http://dwz.cn/Wu2UP)"/>
                <p:cNvSpPr txBox="1">
                  <a:spLocks noChangeArrowheads="1"/>
                </p:cNvSpPr>
                <p:nvPr/>
              </p:nvSpPr>
              <p:spPr bwMode="auto">
                <a:xfrm>
                  <a:off x="7597888" y="5384800"/>
                  <a:ext cx="2151062" cy="658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3200" b="1" dirty="0">
                      <a:solidFill>
                        <a:srgbClr val="0E6254"/>
                      </a:solidFill>
                      <a:ea typeface="方正正黑简体" panose="02000000000000000000" pitchFamily="2" charset="-122"/>
                      <a:sym typeface="Arial" panose="020B0604020202020204" pitchFamily="34" charset="0"/>
                    </a:rPr>
                    <a:t>改进成长</a:t>
                  </a:r>
                  <a:endParaRPr lang="en-US" sz="3200" b="1" dirty="0">
                    <a:solidFill>
                      <a:srgbClr val="0E6254"/>
                    </a:solidFill>
                    <a:ea typeface="方正正黑简体" panose="02000000000000000000" pitchFamily="2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6980" y="2856569"/>
                  <a:ext cx="571501" cy="579439"/>
                </a:xfrm>
                <a:prstGeom prst="rect">
                  <a:avLst/>
                </a:prstGeom>
              </p:spPr>
            </p:pic>
            <p:sp>
              <p:nvSpPr>
                <p:cNvPr id="35" name="稻壳儿小白白(http://dwz.cn/Wu2UP)"/>
                <p:cNvSpPr>
                  <a:spLocks noEditPoints="1"/>
                </p:cNvSpPr>
                <p:nvPr/>
              </p:nvSpPr>
              <p:spPr bwMode="auto">
                <a:xfrm>
                  <a:off x="6727939" y="4231820"/>
                  <a:ext cx="515143" cy="503567"/>
                </a:xfrm>
                <a:custGeom>
                  <a:avLst/>
                  <a:gdLst>
                    <a:gd name="T0" fmla="*/ 712934202 w 112"/>
                    <a:gd name="T1" fmla="*/ 51375316 h 109"/>
                    <a:gd name="T2" fmla="*/ 662010150 w 112"/>
                    <a:gd name="T3" fmla="*/ 0 h 109"/>
                    <a:gd name="T4" fmla="*/ 547431034 w 112"/>
                    <a:gd name="T5" fmla="*/ 134863689 h 109"/>
                    <a:gd name="T6" fmla="*/ 324640830 w 112"/>
                    <a:gd name="T7" fmla="*/ 44953718 h 109"/>
                    <a:gd name="T8" fmla="*/ 0 w 112"/>
                    <a:gd name="T9" fmla="*/ 372478009 h 109"/>
                    <a:gd name="T10" fmla="*/ 324640830 w 112"/>
                    <a:gd name="T11" fmla="*/ 700002299 h 109"/>
                    <a:gd name="T12" fmla="*/ 649279137 w 112"/>
                    <a:gd name="T13" fmla="*/ 372478009 h 109"/>
                    <a:gd name="T14" fmla="*/ 598355085 w 112"/>
                    <a:gd name="T15" fmla="*/ 199082200 h 109"/>
                    <a:gd name="T16" fmla="*/ 712934202 w 112"/>
                    <a:gd name="T17" fmla="*/ 51375316 h 109"/>
                    <a:gd name="T18" fmla="*/ 604720592 w 112"/>
                    <a:gd name="T19" fmla="*/ 372478009 h 109"/>
                    <a:gd name="T20" fmla="*/ 324640830 w 112"/>
                    <a:gd name="T21" fmla="*/ 648626983 h 109"/>
                    <a:gd name="T22" fmla="*/ 50924052 w 112"/>
                    <a:gd name="T23" fmla="*/ 372478009 h 109"/>
                    <a:gd name="T24" fmla="*/ 324640830 w 112"/>
                    <a:gd name="T25" fmla="*/ 89907436 h 109"/>
                    <a:gd name="T26" fmla="*/ 515603501 w 112"/>
                    <a:gd name="T27" fmla="*/ 166974211 h 109"/>
                    <a:gd name="T28" fmla="*/ 318275324 w 112"/>
                    <a:gd name="T29" fmla="*/ 398166934 h 109"/>
                    <a:gd name="T30" fmla="*/ 165503168 w 112"/>
                    <a:gd name="T31" fmla="*/ 250460050 h 109"/>
                    <a:gd name="T32" fmla="*/ 114579117 w 112"/>
                    <a:gd name="T33" fmla="*/ 346789084 h 109"/>
                    <a:gd name="T34" fmla="*/ 273716778 w 112"/>
                    <a:gd name="T35" fmla="*/ 526606490 h 109"/>
                    <a:gd name="T36" fmla="*/ 305544311 w 112"/>
                    <a:gd name="T37" fmla="*/ 571562743 h 109"/>
                    <a:gd name="T38" fmla="*/ 343737350 w 112"/>
                    <a:gd name="T39" fmla="*/ 526606490 h 109"/>
                    <a:gd name="T40" fmla="*/ 566527553 w 112"/>
                    <a:gd name="T41" fmla="*/ 237614320 h 109"/>
                    <a:gd name="T42" fmla="*/ 604720592 w 112"/>
                    <a:gd name="T43" fmla="*/ 372478009 h 10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12" h="109">
                      <a:moveTo>
                        <a:pt x="112" y="8"/>
                      </a:move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86" y="21"/>
                        <a:pt x="86" y="21"/>
                        <a:pt x="86" y="21"/>
                      </a:cubicBezTo>
                      <a:cubicBezTo>
                        <a:pt x="77" y="12"/>
                        <a:pt x="65" y="7"/>
                        <a:pt x="51" y="7"/>
                      </a:cubicBezTo>
                      <a:cubicBezTo>
                        <a:pt x="23" y="7"/>
                        <a:pt x="0" y="30"/>
                        <a:pt x="0" y="58"/>
                      </a:cubicBezTo>
                      <a:cubicBezTo>
                        <a:pt x="0" y="86"/>
                        <a:pt x="23" y="109"/>
                        <a:pt x="51" y="109"/>
                      </a:cubicBezTo>
                      <a:cubicBezTo>
                        <a:pt x="79" y="109"/>
                        <a:pt x="102" y="86"/>
                        <a:pt x="102" y="58"/>
                      </a:cubicBezTo>
                      <a:cubicBezTo>
                        <a:pt x="102" y="48"/>
                        <a:pt x="99" y="38"/>
                        <a:pt x="94" y="31"/>
                      </a:cubicBezTo>
                      <a:lnTo>
                        <a:pt x="112" y="8"/>
                      </a:lnTo>
                      <a:close/>
                      <a:moveTo>
                        <a:pt x="95" y="58"/>
                      </a:moveTo>
                      <a:cubicBezTo>
                        <a:pt x="95" y="82"/>
                        <a:pt x="75" y="101"/>
                        <a:pt x="51" y="101"/>
                      </a:cubicBezTo>
                      <a:cubicBezTo>
                        <a:pt x="27" y="101"/>
                        <a:pt x="8" y="82"/>
                        <a:pt x="8" y="58"/>
                      </a:cubicBezTo>
                      <a:cubicBezTo>
                        <a:pt x="8" y="34"/>
                        <a:pt x="27" y="14"/>
                        <a:pt x="51" y="14"/>
                      </a:cubicBezTo>
                      <a:cubicBezTo>
                        <a:pt x="63" y="14"/>
                        <a:pt x="73" y="19"/>
                        <a:pt x="81" y="26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18" y="54"/>
                        <a:pt x="18" y="54"/>
                        <a:pt x="18" y="54"/>
                      </a:cubicBezTo>
                      <a:cubicBezTo>
                        <a:pt x="43" y="82"/>
                        <a:pt x="43" y="82"/>
                        <a:pt x="43" y="82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cubicBezTo>
                        <a:pt x="54" y="82"/>
                        <a:pt x="54" y="82"/>
                        <a:pt x="54" y="82"/>
                      </a:cubicBezTo>
                      <a:cubicBezTo>
                        <a:pt x="89" y="37"/>
                        <a:pt x="89" y="37"/>
                        <a:pt x="89" y="37"/>
                      </a:cubicBezTo>
                      <a:cubicBezTo>
                        <a:pt x="93" y="43"/>
                        <a:pt x="95" y="50"/>
                        <a:pt x="95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ea typeface="方正正黑简体" panose="02000000000000000000" pitchFamily="2" charset="-122"/>
                  </a:endParaRPr>
                </a:p>
              </p:txBody>
            </p:sp>
          </p:grpSp>
        </p:grpSp>
        <p:sp>
          <p:nvSpPr>
            <p:cNvPr id="38" name="Freeform 24">
              <a:hlinkClick r:id="rId6"/>
            </p:cNvPr>
            <p:cNvSpPr>
              <a:spLocks noEditPoints="1" noChangeArrowheads="1"/>
            </p:cNvSpPr>
            <p:nvPr/>
          </p:nvSpPr>
          <p:spPr bwMode="auto">
            <a:xfrm>
              <a:off x="6583152" y="1354686"/>
              <a:ext cx="799156" cy="479060"/>
            </a:xfrm>
            <a:custGeom>
              <a:avLst/>
              <a:gdLst>
                <a:gd name="T0" fmla="*/ 2147483647 w 183"/>
                <a:gd name="T1" fmla="*/ 2147483647 h 110"/>
                <a:gd name="T2" fmla="*/ 2147483647 w 183"/>
                <a:gd name="T3" fmla="*/ 2147483647 h 110"/>
                <a:gd name="T4" fmla="*/ 2147483647 w 183"/>
                <a:gd name="T5" fmla="*/ 2147483647 h 110"/>
                <a:gd name="T6" fmla="*/ 2147483647 w 183"/>
                <a:gd name="T7" fmla="*/ 2147483647 h 110"/>
                <a:gd name="T8" fmla="*/ 2147483647 w 183"/>
                <a:gd name="T9" fmla="*/ 2147483647 h 110"/>
                <a:gd name="T10" fmla="*/ 2147483647 w 183"/>
                <a:gd name="T11" fmla="*/ 2147483647 h 110"/>
                <a:gd name="T12" fmla="*/ 2147483647 w 183"/>
                <a:gd name="T13" fmla="*/ 2147483647 h 110"/>
                <a:gd name="T14" fmla="*/ 2147483647 w 183"/>
                <a:gd name="T15" fmla="*/ 2147483647 h 110"/>
                <a:gd name="T16" fmla="*/ 2147483647 w 183"/>
                <a:gd name="T17" fmla="*/ 2147483647 h 110"/>
                <a:gd name="T18" fmla="*/ 2147483647 w 183"/>
                <a:gd name="T19" fmla="*/ 2147483647 h 110"/>
                <a:gd name="T20" fmla="*/ 2147483647 w 183"/>
                <a:gd name="T21" fmla="*/ 2147483647 h 110"/>
                <a:gd name="T22" fmla="*/ 2147483647 w 183"/>
                <a:gd name="T23" fmla="*/ 2147483647 h 110"/>
                <a:gd name="T24" fmla="*/ 2147483647 w 183"/>
                <a:gd name="T25" fmla="*/ 2147483647 h 110"/>
                <a:gd name="T26" fmla="*/ 2147483647 w 183"/>
                <a:gd name="T27" fmla="*/ 2147483647 h 110"/>
                <a:gd name="T28" fmla="*/ 2147483647 w 183"/>
                <a:gd name="T29" fmla="*/ 2147483647 h 110"/>
                <a:gd name="T30" fmla="*/ 2147483647 w 183"/>
                <a:gd name="T31" fmla="*/ 2147483647 h 110"/>
                <a:gd name="T32" fmla="*/ 2147483647 w 183"/>
                <a:gd name="T33" fmla="*/ 2147483647 h 110"/>
                <a:gd name="T34" fmla="*/ 2147483647 w 183"/>
                <a:gd name="T35" fmla="*/ 2147483647 h 110"/>
                <a:gd name="T36" fmla="*/ 2147483647 w 183"/>
                <a:gd name="T37" fmla="*/ 2147483647 h 110"/>
                <a:gd name="T38" fmla="*/ 2147483647 w 183"/>
                <a:gd name="T39" fmla="*/ 2147483647 h 110"/>
                <a:gd name="T40" fmla="*/ 2147483647 w 183"/>
                <a:gd name="T41" fmla="*/ 2147483647 h 110"/>
                <a:gd name="T42" fmla="*/ 2147483647 w 183"/>
                <a:gd name="T43" fmla="*/ 2147483647 h 110"/>
                <a:gd name="T44" fmla="*/ 2147483647 w 183"/>
                <a:gd name="T45" fmla="*/ 2147483647 h 110"/>
                <a:gd name="T46" fmla="*/ 2147483647 w 183"/>
                <a:gd name="T47" fmla="*/ 2147483647 h 110"/>
                <a:gd name="T48" fmla="*/ 2147483647 w 183"/>
                <a:gd name="T49" fmla="*/ 2147483647 h 110"/>
                <a:gd name="T50" fmla="*/ 2147483647 w 183"/>
                <a:gd name="T51" fmla="*/ 2147483647 h 110"/>
                <a:gd name="T52" fmla="*/ 2147483647 w 183"/>
                <a:gd name="T53" fmla="*/ 2147483647 h 110"/>
                <a:gd name="T54" fmla="*/ 2147483647 w 183"/>
                <a:gd name="T55" fmla="*/ 2147483647 h 110"/>
                <a:gd name="T56" fmla="*/ 2147483647 w 183"/>
                <a:gd name="T57" fmla="*/ 2147483647 h 110"/>
                <a:gd name="T58" fmla="*/ 2147483647 w 183"/>
                <a:gd name="T59" fmla="*/ 2147483647 h 110"/>
                <a:gd name="T60" fmla="*/ 2147483647 w 183"/>
                <a:gd name="T61" fmla="*/ 2147483647 h 110"/>
                <a:gd name="T62" fmla="*/ 2147483647 w 183"/>
                <a:gd name="T63" fmla="*/ 2147483647 h 110"/>
                <a:gd name="T64" fmla="*/ 2147483647 w 183"/>
                <a:gd name="T65" fmla="*/ 2147483647 h 110"/>
                <a:gd name="T66" fmla="*/ 2147483647 w 183"/>
                <a:gd name="T67" fmla="*/ 2147483647 h 110"/>
                <a:gd name="T68" fmla="*/ 2147483647 w 183"/>
                <a:gd name="T69" fmla="*/ 2147483647 h 110"/>
                <a:gd name="T70" fmla="*/ 2147483647 w 183"/>
                <a:gd name="T71" fmla="*/ 2147483647 h 110"/>
                <a:gd name="T72" fmla="*/ 2147483647 w 183"/>
                <a:gd name="T73" fmla="*/ 2147483647 h 110"/>
                <a:gd name="T74" fmla="*/ 2147483647 w 183"/>
                <a:gd name="T75" fmla="*/ 2147483647 h 110"/>
                <a:gd name="T76" fmla="*/ 2147483647 w 183"/>
                <a:gd name="T77" fmla="*/ 2147483647 h 110"/>
                <a:gd name="T78" fmla="*/ 2147483647 w 183"/>
                <a:gd name="T79" fmla="*/ 2147483647 h 110"/>
                <a:gd name="T80" fmla="*/ 2147483647 w 183"/>
                <a:gd name="T81" fmla="*/ 2147483647 h 110"/>
                <a:gd name="T82" fmla="*/ 2147483647 w 183"/>
                <a:gd name="T83" fmla="*/ 2147483647 h 110"/>
                <a:gd name="T84" fmla="*/ 2147483647 w 183"/>
                <a:gd name="T85" fmla="*/ 2147483647 h 1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3"/>
                <a:gd name="T130" fmla="*/ 0 h 110"/>
                <a:gd name="T131" fmla="*/ 183 w 183"/>
                <a:gd name="T132" fmla="*/ 110 h 1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图片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文本框 23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平台</a:t>
            </a:r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展示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19465" name="文本框 24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8357" y="2967335"/>
            <a:ext cx="6225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0E6254"/>
                </a:solidFill>
                <a:latin typeface="+mj-lt"/>
                <a:ea typeface="方正正黑简体" panose="02000000000000000000" pitchFamily="2" charset="-122"/>
              </a:rPr>
              <a:t>www.zmzhijiao.com</a:t>
            </a:r>
            <a:endParaRPr lang="zh-CN" altLang="en-US" sz="5400" dirty="0">
              <a:solidFill>
                <a:srgbClr val="0E6254"/>
              </a:solidFill>
              <a:latin typeface="+mj-lt"/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稻壳儿小白白(http://dwz.cn/Wu2UP)"/>
          <p:cNvSpPr>
            <a:spLocks noChangeArrowheads="1"/>
          </p:cNvSpPr>
          <p:nvPr/>
        </p:nvSpPr>
        <p:spPr bwMode="auto">
          <a:xfrm>
            <a:off x="7365047" y="4117408"/>
            <a:ext cx="3143250" cy="1479549"/>
          </a:xfrm>
          <a:prstGeom prst="rect">
            <a:avLst/>
          </a:prstGeom>
          <a:noFill/>
          <a:ln w="9525">
            <a:solidFill>
              <a:srgbClr val="ADBAC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5" name="稻壳儿小白白(http://dwz.cn/Wu2UP)"/>
          <p:cNvSpPr>
            <a:spLocks noChangeArrowheads="1"/>
          </p:cNvSpPr>
          <p:nvPr/>
        </p:nvSpPr>
        <p:spPr bwMode="auto">
          <a:xfrm>
            <a:off x="2632887" y="4120575"/>
            <a:ext cx="3143250" cy="1476383"/>
          </a:xfrm>
          <a:prstGeom prst="rect">
            <a:avLst/>
          </a:prstGeom>
          <a:noFill/>
          <a:ln w="9525">
            <a:solidFill>
              <a:srgbClr val="ADBAC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698" name="稻壳儿小白白(http://dwz.cn/Wu2UP)"/>
          <p:cNvSpPr>
            <a:spLocks noChangeArrowheads="1"/>
          </p:cNvSpPr>
          <p:nvPr/>
        </p:nvSpPr>
        <p:spPr bwMode="auto">
          <a:xfrm>
            <a:off x="2631915" y="1898968"/>
            <a:ext cx="3143250" cy="1479550"/>
          </a:xfrm>
          <a:prstGeom prst="rect">
            <a:avLst/>
          </a:prstGeom>
          <a:noFill/>
          <a:ln w="9525">
            <a:solidFill>
              <a:srgbClr val="ADBAC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699" name="稻壳儿小白白(http://dwz.cn/Wu2UP)"/>
          <p:cNvSpPr>
            <a:spLocks noChangeArrowheads="1"/>
          </p:cNvSpPr>
          <p:nvPr/>
        </p:nvSpPr>
        <p:spPr bwMode="auto">
          <a:xfrm>
            <a:off x="7365047" y="1898968"/>
            <a:ext cx="3143250" cy="1479550"/>
          </a:xfrm>
          <a:prstGeom prst="rect">
            <a:avLst/>
          </a:prstGeom>
          <a:noFill/>
          <a:ln w="9525">
            <a:solidFill>
              <a:srgbClr val="ADBAC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06" name="稻壳儿小白白(http://dwz.cn/Wu2UP)"/>
          <p:cNvSpPr>
            <a:spLocks noChangeArrowheads="1"/>
          </p:cNvSpPr>
          <p:nvPr/>
        </p:nvSpPr>
        <p:spPr bwMode="auto">
          <a:xfrm>
            <a:off x="1719102" y="1797368"/>
            <a:ext cx="1217613" cy="121602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08" name="稻壳儿小白白(http://dwz.cn/Wu2UP)"/>
          <p:cNvSpPr>
            <a:spLocks noChangeArrowheads="1"/>
          </p:cNvSpPr>
          <p:nvPr/>
        </p:nvSpPr>
        <p:spPr bwMode="auto">
          <a:xfrm>
            <a:off x="1719102" y="4007960"/>
            <a:ext cx="1217613" cy="1217613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12" name="稻壳儿小白白(http://dwz.cn/Wu2UP)"/>
          <p:cNvSpPr>
            <a:spLocks noChangeArrowheads="1"/>
          </p:cNvSpPr>
          <p:nvPr/>
        </p:nvSpPr>
        <p:spPr bwMode="auto">
          <a:xfrm>
            <a:off x="6480809" y="4007960"/>
            <a:ext cx="1217613" cy="1217613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13" name="稻壳儿小白白(http://dwz.cn/Wu2UP)"/>
          <p:cNvSpPr>
            <a:spLocks noChangeAspect="1" noEditPoints="1"/>
          </p:cNvSpPr>
          <p:nvPr/>
        </p:nvSpPr>
        <p:spPr bwMode="auto">
          <a:xfrm rot="-5400000">
            <a:off x="6821328" y="4343717"/>
            <a:ext cx="539750" cy="547687"/>
          </a:xfrm>
          <a:custGeom>
            <a:avLst/>
            <a:gdLst>
              <a:gd name="T0" fmla="*/ 1687363228 w 67"/>
              <a:gd name="T1" fmla="*/ 2147483647 h 68"/>
              <a:gd name="T2" fmla="*/ 908584537 w 67"/>
              <a:gd name="T3" fmla="*/ 2147483647 h 68"/>
              <a:gd name="T4" fmla="*/ 843685642 w 67"/>
              <a:gd name="T5" fmla="*/ 2147483647 h 68"/>
              <a:gd name="T6" fmla="*/ 778786746 w 67"/>
              <a:gd name="T7" fmla="*/ 2147483647 h 68"/>
              <a:gd name="T8" fmla="*/ 0 w 67"/>
              <a:gd name="T9" fmla="*/ 2147483647 h 68"/>
              <a:gd name="T10" fmla="*/ 0 w 67"/>
              <a:gd name="T11" fmla="*/ 2147483647 h 68"/>
              <a:gd name="T12" fmla="*/ 64898896 w 67"/>
              <a:gd name="T13" fmla="*/ 2147483647 h 68"/>
              <a:gd name="T14" fmla="*/ 519191164 w 67"/>
              <a:gd name="T15" fmla="*/ 2147483647 h 68"/>
              <a:gd name="T16" fmla="*/ 519191164 w 67"/>
              <a:gd name="T17" fmla="*/ 64868693 h 68"/>
              <a:gd name="T18" fmla="*/ 648988955 w 67"/>
              <a:gd name="T19" fmla="*/ 0 h 68"/>
              <a:gd name="T20" fmla="*/ 1103273168 w 67"/>
              <a:gd name="T21" fmla="*/ 0 h 68"/>
              <a:gd name="T22" fmla="*/ 1168172063 w 67"/>
              <a:gd name="T23" fmla="*/ 64868693 h 68"/>
              <a:gd name="T24" fmla="*/ 1168172063 w 67"/>
              <a:gd name="T25" fmla="*/ 2147483647 h 68"/>
              <a:gd name="T26" fmla="*/ 1622464332 w 67"/>
              <a:gd name="T27" fmla="*/ 2147483647 h 68"/>
              <a:gd name="T28" fmla="*/ 1752262123 w 67"/>
              <a:gd name="T29" fmla="*/ 2147483647 h 68"/>
              <a:gd name="T30" fmla="*/ 1687363228 w 67"/>
              <a:gd name="T31" fmla="*/ 2147483647 h 68"/>
              <a:gd name="T32" fmla="*/ 2147483647 w 67"/>
              <a:gd name="T33" fmla="*/ 518965649 h 68"/>
              <a:gd name="T34" fmla="*/ 2147483647 w 67"/>
              <a:gd name="T35" fmla="*/ 583834342 h 68"/>
              <a:gd name="T36" fmla="*/ 2147483647 w 67"/>
              <a:gd name="T37" fmla="*/ 583834342 h 68"/>
              <a:gd name="T38" fmla="*/ 2141655496 w 67"/>
              <a:gd name="T39" fmla="*/ 518965649 h 68"/>
              <a:gd name="T40" fmla="*/ 2141655496 w 67"/>
              <a:gd name="T41" fmla="*/ 64868693 h 68"/>
              <a:gd name="T42" fmla="*/ 2147483647 w 67"/>
              <a:gd name="T43" fmla="*/ 0 h 68"/>
              <a:gd name="T44" fmla="*/ 2147483647 w 67"/>
              <a:gd name="T45" fmla="*/ 0 h 68"/>
              <a:gd name="T46" fmla="*/ 2147483647 w 67"/>
              <a:gd name="T47" fmla="*/ 64868693 h 68"/>
              <a:gd name="T48" fmla="*/ 2147483647 w 67"/>
              <a:gd name="T49" fmla="*/ 518965649 h 68"/>
              <a:gd name="T50" fmla="*/ 2147483647 w 67"/>
              <a:gd name="T51" fmla="*/ 1816371719 h 68"/>
              <a:gd name="T52" fmla="*/ 2147483647 w 67"/>
              <a:gd name="T53" fmla="*/ 1881240411 h 68"/>
              <a:gd name="T54" fmla="*/ 2147483647 w 67"/>
              <a:gd name="T55" fmla="*/ 1881240411 h 68"/>
              <a:gd name="T56" fmla="*/ 2141655496 w 67"/>
              <a:gd name="T57" fmla="*/ 1816371719 h 68"/>
              <a:gd name="T58" fmla="*/ 2141655496 w 67"/>
              <a:gd name="T59" fmla="*/ 1297406069 h 68"/>
              <a:gd name="T60" fmla="*/ 2147483647 w 67"/>
              <a:gd name="T61" fmla="*/ 1232537377 h 68"/>
              <a:gd name="T62" fmla="*/ 2147483647 w 67"/>
              <a:gd name="T63" fmla="*/ 1232537377 h 68"/>
              <a:gd name="T64" fmla="*/ 2147483647 w 67"/>
              <a:gd name="T65" fmla="*/ 1297406069 h 68"/>
              <a:gd name="T66" fmla="*/ 2147483647 w 67"/>
              <a:gd name="T67" fmla="*/ 1816371719 h 68"/>
              <a:gd name="T68" fmla="*/ 2147483647 w 67"/>
              <a:gd name="T69" fmla="*/ 2147483647 h 68"/>
              <a:gd name="T70" fmla="*/ 2147483647 w 67"/>
              <a:gd name="T71" fmla="*/ 2147483647 h 68"/>
              <a:gd name="T72" fmla="*/ 2147483647 w 67"/>
              <a:gd name="T73" fmla="*/ 2147483647 h 68"/>
              <a:gd name="T74" fmla="*/ 2141655496 w 67"/>
              <a:gd name="T75" fmla="*/ 2147483647 h 68"/>
              <a:gd name="T76" fmla="*/ 2141655496 w 67"/>
              <a:gd name="T77" fmla="*/ 2147483647 h 68"/>
              <a:gd name="T78" fmla="*/ 2147483647 w 67"/>
              <a:gd name="T79" fmla="*/ 2147483647 h 68"/>
              <a:gd name="T80" fmla="*/ 2147483647 w 67"/>
              <a:gd name="T81" fmla="*/ 2147483647 h 68"/>
              <a:gd name="T82" fmla="*/ 2147483647 w 67"/>
              <a:gd name="T83" fmla="*/ 2147483647 h 68"/>
              <a:gd name="T84" fmla="*/ 2147483647 w 67"/>
              <a:gd name="T85" fmla="*/ 2147483647 h 68"/>
              <a:gd name="T86" fmla="*/ 2147483647 w 67"/>
              <a:gd name="T87" fmla="*/ 2147483647 h 68"/>
              <a:gd name="T88" fmla="*/ 2147483647 w 67"/>
              <a:gd name="T89" fmla="*/ 2147483647 h 68"/>
              <a:gd name="T90" fmla="*/ 2147483647 w 67"/>
              <a:gd name="T91" fmla="*/ 2147483647 h 68"/>
              <a:gd name="T92" fmla="*/ 2141655496 w 67"/>
              <a:gd name="T93" fmla="*/ 2147483647 h 68"/>
              <a:gd name="T94" fmla="*/ 2141655496 w 67"/>
              <a:gd name="T95" fmla="*/ 2147483647 h 68"/>
              <a:gd name="T96" fmla="*/ 2147483647 w 67"/>
              <a:gd name="T97" fmla="*/ 2147483647 h 68"/>
              <a:gd name="T98" fmla="*/ 2147483647 w 67"/>
              <a:gd name="T99" fmla="*/ 2147483647 h 68"/>
              <a:gd name="T100" fmla="*/ 2147483647 w 67"/>
              <a:gd name="T101" fmla="*/ 2147483647 h 68"/>
              <a:gd name="T102" fmla="*/ 2147483647 w 67"/>
              <a:gd name="T103" fmla="*/ 2147483647 h 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67" y="8"/>
                </a:moveTo>
                <a:cubicBezTo>
                  <a:pt x="67" y="9"/>
                  <a:pt x="66" y="9"/>
                  <a:pt x="66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7" y="0"/>
                  <a:pt x="67" y="1"/>
                </a:cubicBezTo>
                <a:lnTo>
                  <a:pt x="67" y="8"/>
                </a:lnTo>
                <a:close/>
                <a:moveTo>
                  <a:pt x="60" y="28"/>
                </a:moveTo>
                <a:cubicBezTo>
                  <a:pt x="60" y="28"/>
                  <a:pt x="59" y="29"/>
                  <a:pt x="58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19"/>
                  <a:pt x="60" y="20"/>
                  <a:pt x="60" y="20"/>
                </a:cubicBezTo>
                <a:lnTo>
                  <a:pt x="60" y="28"/>
                </a:lnTo>
                <a:close/>
                <a:moveTo>
                  <a:pt x="52" y="47"/>
                </a:moveTo>
                <a:cubicBezTo>
                  <a:pt x="52" y="48"/>
                  <a:pt x="52" y="48"/>
                  <a:pt x="51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40"/>
                </a:cubicBezTo>
                <a:lnTo>
                  <a:pt x="52" y="47"/>
                </a:lnTo>
                <a:close/>
                <a:moveTo>
                  <a:pt x="45" y="67"/>
                </a:moveTo>
                <a:cubicBezTo>
                  <a:pt x="45" y="67"/>
                  <a:pt x="44" y="68"/>
                  <a:pt x="44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8"/>
                  <a:pt x="45" y="59"/>
                  <a:pt x="45" y="59"/>
                </a:cubicBezTo>
                <a:lnTo>
                  <a:pt x="45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9714" name="稻壳儿小白白(http://dwz.cn/Wu2UP)"/>
          <p:cNvSpPr>
            <a:spLocks noChangeArrowheads="1"/>
          </p:cNvSpPr>
          <p:nvPr/>
        </p:nvSpPr>
        <p:spPr bwMode="auto">
          <a:xfrm>
            <a:off x="6452234" y="1797368"/>
            <a:ext cx="1217613" cy="121602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pPr algn="ctr" defTabSz="1217295" eaLnBrk="1" hangingPunct="1"/>
            <a:endParaRPr lang="en-US" altLang="zh-CN" sz="3100" dirty="0">
              <a:solidFill>
                <a:srgbClr val="262626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15" name="稻壳儿小白白(http://dwz.cn/Wu2UP)"/>
          <p:cNvSpPr>
            <a:spLocks noEditPoints="1"/>
          </p:cNvSpPr>
          <p:nvPr/>
        </p:nvSpPr>
        <p:spPr bwMode="auto">
          <a:xfrm>
            <a:off x="6788784" y="2111693"/>
            <a:ext cx="544513" cy="585787"/>
          </a:xfrm>
          <a:custGeom>
            <a:avLst/>
            <a:gdLst>
              <a:gd name="T0" fmla="*/ 2147483647 w 55"/>
              <a:gd name="T1" fmla="*/ 2147483647 h 59"/>
              <a:gd name="T2" fmla="*/ 2147483647 w 55"/>
              <a:gd name="T3" fmla="*/ 2147483647 h 59"/>
              <a:gd name="T4" fmla="*/ 2147483647 w 55"/>
              <a:gd name="T5" fmla="*/ 2147483647 h 59"/>
              <a:gd name="T6" fmla="*/ 2147483647 w 55"/>
              <a:gd name="T7" fmla="*/ 2147483647 h 59"/>
              <a:gd name="T8" fmla="*/ 2147483647 w 55"/>
              <a:gd name="T9" fmla="*/ 2147483647 h 59"/>
              <a:gd name="T10" fmla="*/ 2147483647 w 55"/>
              <a:gd name="T11" fmla="*/ 2147483647 h 59"/>
              <a:gd name="T12" fmla="*/ 2147483647 w 55"/>
              <a:gd name="T13" fmla="*/ 2147483647 h 59"/>
              <a:gd name="T14" fmla="*/ 2147483647 w 55"/>
              <a:gd name="T15" fmla="*/ 2147483647 h 59"/>
              <a:gd name="T16" fmla="*/ 1960296301 w 55"/>
              <a:gd name="T17" fmla="*/ 2147483647 h 59"/>
              <a:gd name="T18" fmla="*/ 1470224701 w 55"/>
              <a:gd name="T19" fmla="*/ 2147483647 h 59"/>
              <a:gd name="T20" fmla="*/ 392059260 w 55"/>
              <a:gd name="T21" fmla="*/ 2147483647 h 59"/>
              <a:gd name="T22" fmla="*/ 0 w 55"/>
              <a:gd name="T23" fmla="*/ 2147483647 h 59"/>
              <a:gd name="T24" fmla="*/ 0 w 55"/>
              <a:gd name="T25" fmla="*/ 2147483647 h 59"/>
              <a:gd name="T26" fmla="*/ 392059260 w 55"/>
              <a:gd name="T27" fmla="*/ 2147483647 h 59"/>
              <a:gd name="T28" fmla="*/ 1372202461 w 55"/>
              <a:gd name="T29" fmla="*/ 2147483647 h 59"/>
              <a:gd name="T30" fmla="*/ 1862274061 w 55"/>
              <a:gd name="T31" fmla="*/ 1675807535 h 59"/>
              <a:gd name="T32" fmla="*/ 2147483647 w 55"/>
              <a:gd name="T33" fmla="*/ 1281503384 h 59"/>
              <a:gd name="T34" fmla="*/ 2147483647 w 55"/>
              <a:gd name="T35" fmla="*/ 98581002 h 59"/>
              <a:gd name="T36" fmla="*/ 2147483647 w 55"/>
              <a:gd name="T37" fmla="*/ 0 h 59"/>
              <a:gd name="T38" fmla="*/ 2147483647 w 55"/>
              <a:gd name="T39" fmla="*/ 492885153 h 59"/>
              <a:gd name="T40" fmla="*/ 2147483647 w 55"/>
              <a:gd name="T41" fmla="*/ 1084351309 h 59"/>
              <a:gd name="T42" fmla="*/ 2147483647 w 55"/>
              <a:gd name="T43" fmla="*/ 1774388537 h 59"/>
              <a:gd name="T44" fmla="*/ 2147483647 w 55"/>
              <a:gd name="T45" fmla="*/ 1774388537 h 59"/>
              <a:gd name="T46" fmla="*/ 2147483647 w 55"/>
              <a:gd name="T47" fmla="*/ 2147483647 h 59"/>
              <a:gd name="T48" fmla="*/ 2147483647 w 55"/>
              <a:gd name="T49" fmla="*/ 2147483647 h 59"/>
              <a:gd name="T50" fmla="*/ 686106180 w 55"/>
              <a:gd name="T51" fmla="*/ 2147483647 h 59"/>
              <a:gd name="T52" fmla="*/ 392059260 w 55"/>
              <a:gd name="T53" fmla="*/ 2147483647 h 59"/>
              <a:gd name="T54" fmla="*/ 686106180 w 55"/>
              <a:gd name="T55" fmla="*/ 2147483647 h 59"/>
              <a:gd name="T56" fmla="*/ 882130860 w 55"/>
              <a:gd name="T57" fmla="*/ 2147483647 h 59"/>
              <a:gd name="T58" fmla="*/ 686106180 w 55"/>
              <a:gd name="T59" fmla="*/ 2147483647 h 59"/>
              <a:gd name="T60" fmla="*/ 2147483647 w 55"/>
              <a:gd name="T61" fmla="*/ 2147483647 h 59"/>
              <a:gd name="T62" fmla="*/ 2147483647 w 55"/>
              <a:gd name="T63" fmla="*/ 2147483647 h 59"/>
              <a:gd name="T64" fmla="*/ 2147483647 w 55"/>
              <a:gd name="T65" fmla="*/ 1084351309 h 59"/>
              <a:gd name="T66" fmla="*/ 2147483647 w 55"/>
              <a:gd name="T67" fmla="*/ 492885153 h 59"/>
              <a:gd name="T68" fmla="*/ 2147483647 w 55"/>
              <a:gd name="T69" fmla="*/ 1577226533 h 59"/>
              <a:gd name="T70" fmla="*/ 2147483647 w 55"/>
              <a:gd name="T71" fmla="*/ 1872959611 h 59"/>
              <a:gd name="T72" fmla="*/ 1470224701 w 55"/>
              <a:gd name="T73" fmla="*/ 2147483647 h 59"/>
              <a:gd name="T74" fmla="*/ 1274190121 w 55"/>
              <a:gd name="T75" fmla="*/ 2147483647 h 59"/>
              <a:gd name="T76" fmla="*/ 1274190121 w 55"/>
              <a:gd name="T77" fmla="*/ 2147483647 h 59"/>
              <a:gd name="T78" fmla="*/ 1470224701 w 55"/>
              <a:gd name="T79" fmla="*/ 2147483647 h 59"/>
              <a:gd name="T80" fmla="*/ 2147483647 w 55"/>
              <a:gd name="T81" fmla="*/ 2147483647 h 59"/>
              <a:gd name="T82" fmla="*/ 2147483647 w 55"/>
              <a:gd name="T83" fmla="*/ 2147483647 h 59"/>
              <a:gd name="T84" fmla="*/ 2147483647 w 55"/>
              <a:gd name="T85" fmla="*/ 2147483647 h 59"/>
              <a:gd name="T86" fmla="*/ 2147483647 w 55"/>
              <a:gd name="T87" fmla="*/ 2147483647 h 59"/>
              <a:gd name="T88" fmla="*/ 2147483647 w 55"/>
              <a:gd name="T89" fmla="*/ 2147483647 h 59"/>
              <a:gd name="T90" fmla="*/ 2147483647 w 55"/>
              <a:gd name="T91" fmla="*/ 2147483647 h 59"/>
              <a:gd name="T92" fmla="*/ 2147483647 w 55"/>
              <a:gd name="T93" fmla="*/ 2147483647 h 59"/>
              <a:gd name="T94" fmla="*/ 2147483647 w 55"/>
              <a:gd name="T95" fmla="*/ 2147483647 h 59"/>
              <a:gd name="T96" fmla="*/ 2147483647 w 55"/>
              <a:gd name="T97" fmla="*/ 2147483647 h 59"/>
              <a:gd name="T98" fmla="*/ 2147483647 w 55"/>
              <a:gd name="T99" fmla="*/ 2147483647 h 59"/>
              <a:gd name="T100" fmla="*/ 2147483647 w 55"/>
              <a:gd name="T101" fmla="*/ 2147483647 h 5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29722" name="稻壳儿小白白(http://dwz.cn/Wu2UP)"/>
          <p:cNvSpPr txBox="1">
            <a:spLocks noChangeArrowheads="1"/>
          </p:cNvSpPr>
          <p:nvPr/>
        </p:nvSpPr>
        <p:spPr bwMode="auto">
          <a:xfrm>
            <a:off x="3049426" y="2086293"/>
            <a:ext cx="18137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匹配系统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23" name="稻壳儿小白白(http://dwz.cn/Wu2UP)"/>
          <p:cNvSpPr txBox="1">
            <a:spLocks noChangeArrowheads="1"/>
          </p:cNvSpPr>
          <p:nvPr/>
        </p:nvSpPr>
        <p:spPr bwMode="auto">
          <a:xfrm>
            <a:off x="3144677" y="2766061"/>
            <a:ext cx="2544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提供更优质有效的匹配系统，旨在更好地提供选择。</a:t>
            </a:r>
            <a:endParaRPr lang="en-US" sz="12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24" name="稻壳儿小白白(http://dwz.cn/Wu2UP)"/>
          <p:cNvSpPr txBox="1">
            <a:spLocks noChangeArrowheads="1"/>
          </p:cNvSpPr>
          <p:nvPr/>
        </p:nvSpPr>
        <p:spPr bwMode="auto">
          <a:xfrm>
            <a:off x="7738108" y="2086293"/>
            <a:ext cx="21092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32BB9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反馈系统</a:t>
            </a:r>
            <a:endParaRPr lang="en-US" sz="2800" b="1" dirty="0">
              <a:solidFill>
                <a:srgbClr val="32BB9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25" name="稻壳儿小白白(http://dwz.cn/Wu2UP)"/>
          <p:cNvSpPr txBox="1">
            <a:spLocks noChangeArrowheads="1"/>
          </p:cNvSpPr>
          <p:nvPr/>
        </p:nvSpPr>
        <p:spPr bwMode="auto">
          <a:xfrm>
            <a:off x="7833359" y="2766061"/>
            <a:ext cx="243046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将反馈信息作用于个人评定水平</a:t>
            </a:r>
            <a:endParaRPr lang="en-US" sz="12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26" name="稻壳儿小白白(http://dwz.cn/Wu2UP)"/>
          <p:cNvSpPr txBox="1">
            <a:spLocks noChangeArrowheads="1"/>
          </p:cNvSpPr>
          <p:nvPr/>
        </p:nvSpPr>
        <p:spPr bwMode="auto">
          <a:xfrm>
            <a:off x="3049426" y="4322648"/>
            <a:ext cx="23119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地图可视化</a:t>
            </a:r>
            <a:endParaRPr lang="en-US" sz="2800" b="1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27" name="稻壳儿小白白(http://dwz.cn/Wu2UP)"/>
          <p:cNvSpPr txBox="1">
            <a:spLocks noChangeArrowheads="1"/>
          </p:cNvSpPr>
          <p:nvPr/>
        </p:nvSpPr>
        <p:spPr bwMode="auto">
          <a:xfrm>
            <a:off x="3144677" y="4984502"/>
            <a:ext cx="2428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目前</a:t>
            </a:r>
            <a:r>
              <a:rPr lang="zh-CN" altLang="en-US" sz="1200" dirty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支教</a:t>
            </a:r>
            <a:r>
              <a:rPr lang="zh-CN" altLang="en-US" sz="12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情况的可视化，在地图上标明情况</a:t>
            </a:r>
            <a:endParaRPr lang="en-US" sz="12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30" name="稻壳儿小白白(http://dwz.cn/Wu2UP)"/>
          <p:cNvSpPr txBox="1">
            <a:spLocks noChangeArrowheads="1"/>
          </p:cNvSpPr>
          <p:nvPr/>
        </p:nvSpPr>
        <p:spPr bwMode="auto">
          <a:xfrm>
            <a:off x="7812721" y="4327049"/>
            <a:ext cx="19486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 dirty="0">
                <a:solidFill>
                  <a:srgbClr val="0E6254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评价系统</a:t>
            </a:r>
            <a:endParaRPr lang="en-US" sz="2800" b="1" dirty="0">
              <a:solidFill>
                <a:srgbClr val="0E6254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731" name="稻壳儿小白白(http://dwz.cn/Wu2UP)"/>
          <p:cNvSpPr txBox="1">
            <a:spLocks noChangeArrowheads="1"/>
          </p:cNvSpPr>
          <p:nvPr/>
        </p:nvSpPr>
        <p:spPr bwMode="auto">
          <a:xfrm>
            <a:off x="7907971" y="4984502"/>
            <a:ext cx="2510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445469"/>
                </a:solidFill>
                <a:ea typeface="方正正黑简体" panose="02000000000000000000" pitchFamily="2" charset="-122"/>
                <a:sym typeface="Arial" panose="020B0604020202020204" pitchFamily="34" charset="0"/>
              </a:rPr>
              <a:t>针对个人推出更合理的评定机制，为学校在团队选择上提供更可靠的服务。</a:t>
            </a:r>
            <a:endParaRPr lang="en-US" sz="1200" dirty="0">
              <a:solidFill>
                <a:srgbClr val="445469"/>
              </a:solidFill>
              <a:ea typeface="方正正黑简体" panose="020000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29738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39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530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功能模块的增加</a:t>
            </a:r>
            <a:endParaRPr lang="zh-CN" altLang="en-US" sz="2400" b="1" dirty="0">
              <a:solidFill>
                <a:srgbClr val="117A68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29740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ea typeface="方正正黑简体" panose="02000000000000000000" pitchFamily="2" charset="-122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方正正黑简体" panose="02000000000000000000" pitchFamily="2" charset="-122"/>
            </a:endParaRPr>
          </a:p>
        </p:txBody>
      </p:sp>
      <p:sp>
        <p:nvSpPr>
          <p:cNvPr id="31" name="稻壳儿小白白(http://dwz.cn/Wu2UP)"/>
          <p:cNvSpPr/>
          <p:nvPr/>
        </p:nvSpPr>
        <p:spPr bwMode="auto">
          <a:xfrm>
            <a:off x="2033169" y="2060804"/>
            <a:ext cx="609488" cy="646340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  <p:sp>
        <p:nvSpPr>
          <p:cNvPr id="32" name="稻壳儿小白白(http://dwz.cn/Wu2UP)"/>
          <p:cNvSpPr>
            <a:spLocks noEditPoints="1"/>
          </p:cNvSpPr>
          <p:nvPr/>
        </p:nvSpPr>
        <p:spPr bwMode="auto">
          <a:xfrm>
            <a:off x="1928215" y="4239145"/>
            <a:ext cx="814853" cy="641482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方正正黑简体"/>
        <a:cs typeface=""/>
      </a:majorFont>
      <a:minorFont>
        <a:latin typeface="Arial"/>
        <a:ea typeface="方正正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572</Words>
  <Application>Microsoft Office PowerPoint</Application>
  <PresentationFormat>宽屏</PresentationFormat>
  <Paragraphs>103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苹方 粗体</vt:lpstr>
      <vt:lpstr>微软雅黑</vt:lpstr>
      <vt:lpstr>方正正黑简体</vt:lpstr>
      <vt:lpstr>Impact</vt:lpstr>
      <vt:lpstr>Arial</vt:lpstr>
      <vt:lpstr>Open Sans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张迪</cp:lastModifiedBy>
  <cp:revision>576</cp:revision>
  <dcterms:created xsi:type="dcterms:W3CDTF">2015-07-10T05:07:00Z</dcterms:created>
  <dcterms:modified xsi:type="dcterms:W3CDTF">2017-05-31T08:09:13Z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